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5" r:id="rId3"/>
    <p:sldId id="260" r:id="rId4"/>
    <p:sldId id="261" r:id="rId5"/>
    <p:sldId id="262" r:id="rId6"/>
    <p:sldId id="258" r:id="rId7"/>
    <p:sldId id="269" r:id="rId8"/>
    <p:sldId id="270" r:id="rId9"/>
    <p:sldId id="267" r:id="rId10"/>
    <p:sldId id="268" r:id="rId11"/>
    <p:sldId id="271" r:id="rId12"/>
    <p:sldId id="273" r:id="rId13"/>
    <p:sldId id="272" r:id="rId14"/>
    <p:sldId id="274" r:id="rId15"/>
    <p:sldId id="257"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7" d="100"/>
          <a:sy n="67" d="100"/>
        </p:scale>
        <p:origin x="60"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0FE40-955E-4504-B2DA-FFC2AE7E5A1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EA2720F-AEE8-4A67-928B-9D4DB03B5470}">
      <dgm:prSet/>
      <dgm:spPr/>
      <dgm:t>
        <a:bodyPr/>
        <a:lstStyle/>
        <a:p>
          <a:r>
            <a:rPr lang="en-GB" baseline="0"/>
            <a:t>Distinction			90% - 100%</a:t>
          </a:r>
          <a:endParaRPr lang="en-US"/>
        </a:p>
      </dgm:t>
    </dgm:pt>
    <dgm:pt modelId="{335A0284-6FF4-4E0B-B7AB-DB40B46CC0EF}" type="parTrans" cxnId="{70011329-FEB3-437C-9B9F-33193789A2BF}">
      <dgm:prSet/>
      <dgm:spPr/>
      <dgm:t>
        <a:bodyPr/>
        <a:lstStyle/>
        <a:p>
          <a:endParaRPr lang="en-US"/>
        </a:p>
      </dgm:t>
    </dgm:pt>
    <dgm:pt modelId="{2FA35016-9DA1-4E67-BA22-6647391A78E4}" type="sibTrans" cxnId="{70011329-FEB3-437C-9B9F-33193789A2BF}">
      <dgm:prSet/>
      <dgm:spPr/>
      <dgm:t>
        <a:bodyPr/>
        <a:lstStyle/>
        <a:p>
          <a:endParaRPr lang="en-US"/>
        </a:p>
      </dgm:t>
    </dgm:pt>
    <dgm:pt modelId="{A7CD912C-3F56-4F9D-BC5B-9965156CA15C}">
      <dgm:prSet/>
      <dgm:spPr/>
      <dgm:t>
        <a:bodyPr/>
        <a:lstStyle/>
        <a:p>
          <a:r>
            <a:rPr lang="en-GB" baseline="0"/>
            <a:t>Higher Merit			75% - 90%</a:t>
          </a:r>
          <a:endParaRPr lang="en-US"/>
        </a:p>
      </dgm:t>
    </dgm:pt>
    <dgm:pt modelId="{7C248FDB-03A8-468E-B67D-CEAEDEF64328}" type="parTrans" cxnId="{95CE495E-BF37-4FDC-A375-C4CCBF95E875}">
      <dgm:prSet/>
      <dgm:spPr/>
      <dgm:t>
        <a:bodyPr/>
        <a:lstStyle/>
        <a:p>
          <a:endParaRPr lang="en-US"/>
        </a:p>
      </dgm:t>
    </dgm:pt>
    <dgm:pt modelId="{F7A7DF97-1864-4192-A73A-D4F3E4878E54}" type="sibTrans" cxnId="{95CE495E-BF37-4FDC-A375-C4CCBF95E875}">
      <dgm:prSet/>
      <dgm:spPr/>
      <dgm:t>
        <a:bodyPr/>
        <a:lstStyle/>
        <a:p>
          <a:endParaRPr lang="en-US"/>
        </a:p>
      </dgm:t>
    </dgm:pt>
    <dgm:pt modelId="{59D72670-B46C-4D99-859A-460207C078EE}">
      <dgm:prSet/>
      <dgm:spPr/>
      <dgm:t>
        <a:bodyPr/>
        <a:lstStyle/>
        <a:p>
          <a:r>
            <a:rPr lang="en-GB" baseline="0"/>
            <a:t>Merit				55% - 75%</a:t>
          </a:r>
          <a:endParaRPr lang="en-US"/>
        </a:p>
      </dgm:t>
    </dgm:pt>
    <dgm:pt modelId="{0C469B45-CA24-4B6C-82DA-3A2FAFF84EF0}" type="parTrans" cxnId="{94C45A4A-26E9-4FA3-BEED-97D9292DDBF9}">
      <dgm:prSet/>
      <dgm:spPr/>
      <dgm:t>
        <a:bodyPr/>
        <a:lstStyle/>
        <a:p>
          <a:endParaRPr lang="en-US"/>
        </a:p>
      </dgm:t>
    </dgm:pt>
    <dgm:pt modelId="{9FB3269D-511B-4CAD-A818-8316B88FDDAD}" type="sibTrans" cxnId="{94C45A4A-26E9-4FA3-BEED-97D9292DDBF9}">
      <dgm:prSet/>
      <dgm:spPr/>
      <dgm:t>
        <a:bodyPr/>
        <a:lstStyle/>
        <a:p>
          <a:endParaRPr lang="en-US"/>
        </a:p>
      </dgm:t>
    </dgm:pt>
    <dgm:pt modelId="{E666DEBD-6B40-4C62-9144-0792C001BF0C}">
      <dgm:prSet/>
      <dgm:spPr/>
      <dgm:t>
        <a:bodyPr/>
        <a:lstStyle/>
        <a:p>
          <a:r>
            <a:rPr lang="en-GB" baseline="0"/>
            <a:t>Achieved			40% - 55%</a:t>
          </a:r>
          <a:endParaRPr lang="en-US"/>
        </a:p>
      </dgm:t>
    </dgm:pt>
    <dgm:pt modelId="{9D776000-B5B1-45E2-9E3B-6A71379A19AE}" type="parTrans" cxnId="{94E8F5B2-B3FE-4722-92FB-F9176B7652C2}">
      <dgm:prSet/>
      <dgm:spPr/>
      <dgm:t>
        <a:bodyPr/>
        <a:lstStyle/>
        <a:p>
          <a:endParaRPr lang="en-US"/>
        </a:p>
      </dgm:t>
    </dgm:pt>
    <dgm:pt modelId="{4EA361CE-DBCE-42F6-818E-5739EDF68685}" type="sibTrans" cxnId="{94E8F5B2-B3FE-4722-92FB-F9176B7652C2}">
      <dgm:prSet/>
      <dgm:spPr/>
      <dgm:t>
        <a:bodyPr/>
        <a:lstStyle/>
        <a:p>
          <a:endParaRPr lang="en-US"/>
        </a:p>
      </dgm:t>
    </dgm:pt>
    <dgm:pt modelId="{00D4E650-F01D-4D34-9313-B3C1ED18D7B1}">
      <dgm:prSet/>
      <dgm:spPr/>
      <dgm:t>
        <a:bodyPr/>
        <a:lstStyle/>
        <a:p>
          <a:r>
            <a:rPr lang="en-GB" baseline="0"/>
            <a:t>Partially Achieved		25% - 40%</a:t>
          </a:r>
          <a:endParaRPr lang="en-US"/>
        </a:p>
      </dgm:t>
    </dgm:pt>
    <dgm:pt modelId="{46702417-F35A-4912-AE29-8E7C6136F29F}" type="parTrans" cxnId="{565CF035-3F11-40E7-B669-0F55B41FA682}">
      <dgm:prSet/>
      <dgm:spPr/>
      <dgm:t>
        <a:bodyPr/>
        <a:lstStyle/>
        <a:p>
          <a:endParaRPr lang="en-US"/>
        </a:p>
      </dgm:t>
    </dgm:pt>
    <dgm:pt modelId="{C8E1B2DB-B3B8-4E83-A545-5B08BCE7B630}" type="sibTrans" cxnId="{565CF035-3F11-40E7-B669-0F55B41FA682}">
      <dgm:prSet/>
      <dgm:spPr/>
      <dgm:t>
        <a:bodyPr/>
        <a:lstStyle/>
        <a:p>
          <a:endParaRPr lang="en-US"/>
        </a:p>
      </dgm:t>
    </dgm:pt>
    <dgm:pt modelId="{EBBE0082-8F0D-4BE8-B702-DFFD12F16BA5}">
      <dgm:prSet/>
      <dgm:spPr/>
      <dgm:t>
        <a:bodyPr/>
        <a:lstStyle/>
        <a:p>
          <a:r>
            <a:rPr lang="en-GB" baseline="0"/>
            <a:t>Not graded			0%  - 20%</a:t>
          </a:r>
          <a:endParaRPr lang="en-US"/>
        </a:p>
      </dgm:t>
    </dgm:pt>
    <dgm:pt modelId="{7DE6AF0A-B45C-4719-ACF1-A8F3F1857C2D}" type="parTrans" cxnId="{78335068-7F58-4E35-8934-4CF7F1FB8B9A}">
      <dgm:prSet/>
      <dgm:spPr/>
      <dgm:t>
        <a:bodyPr/>
        <a:lstStyle/>
        <a:p>
          <a:endParaRPr lang="en-US"/>
        </a:p>
      </dgm:t>
    </dgm:pt>
    <dgm:pt modelId="{B3DE35DD-E7EF-4AF9-A2F1-54F4D94CF9F2}" type="sibTrans" cxnId="{78335068-7F58-4E35-8934-4CF7F1FB8B9A}">
      <dgm:prSet/>
      <dgm:spPr/>
      <dgm:t>
        <a:bodyPr/>
        <a:lstStyle/>
        <a:p>
          <a:endParaRPr lang="en-US"/>
        </a:p>
      </dgm:t>
    </dgm:pt>
    <dgm:pt modelId="{A477A19E-CCCC-40C8-9038-03B54ECB1151}" type="pres">
      <dgm:prSet presAssocID="{FE40FE40-955E-4504-B2DA-FFC2AE7E5A1D}" presName="linear" presStyleCnt="0">
        <dgm:presLayoutVars>
          <dgm:animLvl val="lvl"/>
          <dgm:resizeHandles val="exact"/>
        </dgm:presLayoutVars>
      </dgm:prSet>
      <dgm:spPr/>
    </dgm:pt>
    <dgm:pt modelId="{788437B5-E682-42ED-BEAB-7C96FFE702B2}" type="pres">
      <dgm:prSet presAssocID="{5EA2720F-AEE8-4A67-928B-9D4DB03B5470}" presName="parentText" presStyleLbl="node1" presStyleIdx="0" presStyleCnt="6">
        <dgm:presLayoutVars>
          <dgm:chMax val="0"/>
          <dgm:bulletEnabled val="1"/>
        </dgm:presLayoutVars>
      </dgm:prSet>
      <dgm:spPr/>
    </dgm:pt>
    <dgm:pt modelId="{524A338B-6D5C-4C06-ACFA-EC055ADF1B72}" type="pres">
      <dgm:prSet presAssocID="{2FA35016-9DA1-4E67-BA22-6647391A78E4}" presName="spacer" presStyleCnt="0"/>
      <dgm:spPr/>
    </dgm:pt>
    <dgm:pt modelId="{E72844E9-6837-4C98-99F4-F4E10D837829}" type="pres">
      <dgm:prSet presAssocID="{A7CD912C-3F56-4F9D-BC5B-9965156CA15C}" presName="parentText" presStyleLbl="node1" presStyleIdx="1" presStyleCnt="6">
        <dgm:presLayoutVars>
          <dgm:chMax val="0"/>
          <dgm:bulletEnabled val="1"/>
        </dgm:presLayoutVars>
      </dgm:prSet>
      <dgm:spPr/>
    </dgm:pt>
    <dgm:pt modelId="{55AE3CFB-06F2-47EA-8BE3-7924D0157BC8}" type="pres">
      <dgm:prSet presAssocID="{F7A7DF97-1864-4192-A73A-D4F3E4878E54}" presName="spacer" presStyleCnt="0"/>
      <dgm:spPr/>
    </dgm:pt>
    <dgm:pt modelId="{7DAE83E0-54C0-48F0-9F7F-61B6F5D6FE81}" type="pres">
      <dgm:prSet presAssocID="{59D72670-B46C-4D99-859A-460207C078EE}" presName="parentText" presStyleLbl="node1" presStyleIdx="2" presStyleCnt="6">
        <dgm:presLayoutVars>
          <dgm:chMax val="0"/>
          <dgm:bulletEnabled val="1"/>
        </dgm:presLayoutVars>
      </dgm:prSet>
      <dgm:spPr/>
    </dgm:pt>
    <dgm:pt modelId="{AF678E5A-4091-4DBC-BD9E-C41DD2E8A69B}" type="pres">
      <dgm:prSet presAssocID="{9FB3269D-511B-4CAD-A818-8316B88FDDAD}" presName="spacer" presStyleCnt="0"/>
      <dgm:spPr/>
    </dgm:pt>
    <dgm:pt modelId="{1B4FB017-93C4-4B95-94CD-CABAB301E3C9}" type="pres">
      <dgm:prSet presAssocID="{E666DEBD-6B40-4C62-9144-0792C001BF0C}" presName="parentText" presStyleLbl="node1" presStyleIdx="3" presStyleCnt="6">
        <dgm:presLayoutVars>
          <dgm:chMax val="0"/>
          <dgm:bulletEnabled val="1"/>
        </dgm:presLayoutVars>
      </dgm:prSet>
      <dgm:spPr/>
    </dgm:pt>
    <dgm:pt modelId="{5A291513-6016-4FF1-AB63-8EF09C1DB235}" type="pres">
      <dgm:prSet presAssocID="{4EA361CE-DBCE-42F6-818E-5739EDF68685}" presName="spacer" presStyleCnt="0"/>
      <dgm:spPr/>
    </dgm:pt>
    <dgm:pt modelId="{D59E3AC1-FA5E-4F22-AD4B-568BC1370042}" type="pres">
      <dgm:prSet presAssocID="{00D4E650-F01D-4D34-9313-B3C1ED18D7B1}" presName="parentText" presStyleLbl="node1" presStyleIdx="4" presStyleCnt="6">
        <dgm:presLayoutVars>
          <dgm:chMax val="0"/>
          <dgm:bulletEnabled val="1"/>
        </dgm:presLayoutVars>
      </dgm:prSet>
      <dgm:spPr/>
    </dgm:pt>
    <dgm:pt modelId="{1218F808-1063-4E1E-9153-DEFBAD23C0E3}" type="pres">
      <dgm:prSet presAssocID="{C8E1B2DB-B3B8-4E83-A545-5B08BCE7B630}" presName="spacer" presStyleCnt="0"/>
      <dgm:spPr/>
    </dgm:pt>
    <dgm:pt modelId="{D5D197A8-A6DE-4812-A4A4-4E6FA4B10378}" type="pres">
      <dgm:prSet presAssocID="{EBBE0082-8F0D-4BE8-B702-DFFD12F16BA5}" presName="parentText" presStyleLbl="node1" presStyleIdx="5" presStyleCnt="6">
        <dgm:presLayoutVars>
          <dgm:chMax val="0"/>
          <dgm:bulletEnabled val="1"/>
        </dgm:presLayoutVars>
      </dgm:prSet>
      <dgm:spPr/>
    </dgm:pt>
  </dgm:ptLst>
  <dgm:cxnLst>
    <dgm:cxn modelId="{70011329-FEB3-437C-9B9F-33193789A2BF}" srcId="{FE40FE40-955E-4504-B2DA-FFC2AE7E5A1D}" destId="{5EA2720F-AEE8-4A67-928B-9D4DB03B5470}" srcOrd="0" destOrd="0" parTransId="{335A0284-6FF4-4E0B-B7AB-DB40B46CC0EF}" sibTransId="{2FA35016-9DA1-4E67-BA22-6647391A78E4}"/>
    <dgm:cxn modelId="{565CF035-3F11-40E7-B669-0F55B41FA682}" srcId="{FE40FE40-955E-4504-B2DA-FFC2AE7E5A1D}" destId="{00D4E650-F01D-4D34-9313-B3C1ED18D7B1}" srcOrd="4" destOrd="0" parTransId="{46702417-F35A-4912-AE29-8E7C6136F29F}" sibTransId="{C8E1B2DB-B3B8-4E83-A545-5B08BCE7B630}"/>
    <dgm:cxn modelId="{95CE495E-BF37-4FDC-A375-C4CCBF95E875}" srcId="{FE40FE40-955E-4504-B2DA-FFC2AE7E5A1D}" destId="{A7CD912C-3F56-4F9D-BC5B-9965156CA15C}" srcOrd="1" destOrd="0" parTransId="{7C248FDB-03A8-468E-B67D-CEAEDEF64328}" sibTransId="{F7A7DF97-1864-4192-A73A-D4F3E4878E54}"/>
    <dgm:cxn modelId="{78335068-7F58-4E35-8934-4CF7F1FB8B9A}" srcId="{FE40FE40-955E-4504-B2DA-FFC2AE7E5A1D}" destId="{EBBE0082-8F0D-4BE8-B702-DFFD12F16BA5}" srcOrd="5" destOrd="0" parTransId="{7DE6AF0A-B45C-4719-ACF1-A8F3F1857C2D}" sibTransId="{B3DE35DD-E7EF-4AF9-A2F1-54F4D94CF9F2}"/>
    <dgm:cxn modelId="{94C45A4A-26E9-4FA3-BEED-97D9292DDBF9}" srcId="{FE40FE40-955E-4504-B2DA-FFC2AE7E5A1D}" destId="{59D72670-B46C-4D99-859A-460207C078EE}" srcOrd="2" destOrd="0" parTransId="{0C469B45-CA24-4B6C-82DA-3A2FAFF84EF0}" sibTransId="{9FB3269D-511B-4CAD-A818-8316B88FDDAD}"/>
    <dgm:cxn modelId="{E524686B-E23A-4411-840E-7AD8699EADB3}" type="presOf" srcId="{E666DEBD-6B40-4C62-9144-0792C001BF0C}" destId="{1B4FB017-93C4-4B95-94CD-CABAB301E3C9}" srcOrd="0" destOrd="0" presId="urn:microsoft.com/office/officeart/2005/8/layout/vList2"/>
    <dgm:cxn modelId="{3EE4276D-FDB4-4A1C-B488-D204C99D44C3}" type="presOf" srcId="{EBBE0082-8F0D-4BE8-B702-DFFD12F16BA5}" destId="{D5D197A8-A6DE-4812-A4A4-4E6FA4B10378}" srcOrd="0" destOrd="0" presId="urn:microsoft.com/office/officeart/2005/8/layout/vList2"/>
    <dgm:cxn modelId="{8A61DE89-4299-4CC9-B4D8-25FFC8A2D6F5}" type="presOf" srcId="{FE40FE40-955E-4504-B2DA-FFC2AE7E5A1D}" destId="{A477A19E-CCCC-40C8-9038-03B54ECB1151}" srcOrd="0" destOrd="0" presId="urn:microsoft.com/office/officeart/2005/8/layout/vList2"/>
    <dgm:cxn modelId="{4F95D6AA-B53A-4D95-9BF7-1BC0FD0125D9}" type="presOf" srcId="{00D4E650-F01D-4D34-9313-B3C1ED18D7B1}" destId="{D59E3AC1-FA5E-4F22-AD4B-568BC1370042}" srcOrd="0" destOrd="0" presId="urn:microsoft.com/office/officeart/2005/8/layout/vList2"/>
    <dgm:cxn modelId="{94E8F5B2-B3FE-4722-92FB-F9176B7652C2}" srcId="{FE40FE40-955E-4504-B2DA-FFC2AE7E5A1D}" destId="{E666DEBD-6B40-4C62-9144-0792C001BF0C}" srcOrd="3" destOrd="0" parTransId="{9D776000-B5B1-45E2-9E3B-6A71379A19AE}" sibTransId="{4EA361CE-DBCE-42F6-818E-5739EDF68685}"/>
    <dgm:cxn modelId="{52F915C5-4E75-4B8A-9671-58943FE68663}" type="presOf" srcId="{5EA2720F-AEE8-4A67-928B-9D4DB03B5470}" destId="{788437B5-E682-42ED-BEAB-7C96FFE702B2}" srcOrd="0" destOrd="0" presId="urn:microsoft.com/office/officeart/2005/8/layout/vList2"/>
    <dgm:cxn modelId="{FABC2DD3-640A-44B7-9A6C-7EE04F1C6587}" type="presOf" srcId="{59D72670-B46C-4D99-859A-460207C078EE}" destId="{7DAE83E0-54C0-48F0-9F7F-61B6F5D6FE81}" srcOrd="0" destOrd="0" presId="urn:microsoft.com/office/officeart/2005/8/layout/vList2"/>
    <dgm:cxn modelId="{404319EA-84F9-44C6-A534-F83644248E27}" type="presOf" srcId="{A7CD912C-3F56-4F9D-BC5B-9965156CA15C}" destId="{E72844E9-6837-4C98-99F4-F4E10D837829}" srcOrd="0" destOrd="0" presId="urn:microsoft.com/office/officeart/2005/8/layout/vList2"/>
    <dgm:cxn modelId="{46CB8804-2266-46E0-8104-CDBE0452256C}" type="presParOf" srcId="{A477A19E-CCCC-40C8-9038-03B54ECB1151}" destId="{788437B5-E682-42ED-BEAB-7C96FFE702B2}" srcOrd="0" destOrd="0" presId="urn:microsoft.com/office/officeart/2005/8/layout/vList2"/>
    <dgm:cxn modelId="{6F284860-A1CA-4057-A450-38753E9B826E}" type="presParOf" srcId="{A477A19E-CCCC-40C8-9038-03B54ECB1151}" destId="{524A338B-6D5C-4C06-ACFA-EC055ADF1B72}" srcOrd="1" destOrd="0" presId="urn:microsoft.com/office/officeart/2005/8/layout/vList2"/>
    <dgm:cxn modelId="{0CB66400-A1B2-4AE4-9918-96878462BD6C}" type="presParOf" srcId="{A477A19E-CCCC-40C8-9038-03B54ECB1151}" destId="{E72844E9-6837-4C98-99F4-F4E10D837829}" srcOrd="2" destOrd="0" presId="urn:microsoft.com/office/officeart/2005/8/layout/vList2"/>
    <dgm:cxn modelId="{B829FE6A-BEF4-4728-8238-31F9409C1911}" type="presParOf" srcId="{A477A19E-CCCC-40C8-9038-03B54ECB1151}" destId="{55AE3CFB-06F2-47EA-8BE3-7924D0157BC8}" srcOrd="3" destOrd="0" presId="urn:microsoft.com/office/officeart/2005/8/layout/vList2"/>
    <dgm:cxn modelId="{9703004B-72D6-4AAB-A010-29F3CCCA7ECA}" type="presParOf" srcId="{A477A19E-CCCC-40C8-9038-03B54ECB1151}" destId="{7DAE83E0-54C0-48F0-9F7F-61B6F5D6FE81}" srcOrd="4" destOrd="0" presId="urn:microsoft.com/office/officeart/2005/8/layout/vList2"/>
    <dgm:cxn modelId="{FD930887-28D7-4AD8-84FE-11512A13D1B6}" type="presParOf" srcId="{A477A19E-CCCC-40C8-9038-03B54ECB1151}" destId="{AF678E5A-4091-4DBC-BD9E-C41DD2E8A69B}" srcOrd="5" destOrd="0" presId="urn:microsoft.com/office/officeart/2005/8/layout/vList2"/>
    <dgm:cxn modelId="{7310354D-4538-4127-A62A-0D275B694583}" type="presParOf" srcId="{A477A19E-CCCC-40C8-9038-03B54ECB1151}" destId="{1B4FB017-93C4-4B95-94CD-CABAB301E3C9}" srcOrd="6" destOrd="0" presId="urn:microsoft.com/office/officeart/2005/8/layout/vList2"/>
    <dgm:cxn modelId="{1C479282-B2DC-41B5-AEFD-6F9621D47E58}" type="presParOf" srcId="{A477A19E-CCCC-40C8-9038-03B54ECB1151}" destId="{5A291513-6016-4FF1-AB63-8EF09C1DB235}" srcOrd="7" destOrd="0" presId="urn:microsoft.com/office/officeart/2005/8/layout/vList2"/>
    <dgm:cxn modelId="{889D2D73-D790-4102-9F34-7F6B2645876C}" type="presParOf" srcId="{A477A19E-CCCC-40C8-9038-03B54ECB1151}" destId="{D59E3AC1-FA5E-4F22-AD4B-568BC1370042}" srcOrd="8" destOrd="0" presId="urn:microsoft.com/office/officeart/2005/8/layout/vList2"/>
    <dgm:cxn modelId="{06AFBD64-0D62-4FB4-BE8D-ECAFD04A51BC}" type="presParOf" srcId="{A477A19E-CCCC-40C8-9038-03B54ECB1151}" destId="{1218F808-1063-4E1E-9153-DEFBAD23C0E3}" srcOrd="9" destOrd="0" presId="urn:microsoft.com/office/officeart/2005/8/layout/vList2"/>
    <dgm:cxn modelId="{65067273-C3A9-41CD-B02A-3912D4E9423F}" type="presParOf" srcId="{A477A19E-CCCC-40C8-9038-03B54ECB1151}" destId="{D5D197A8-A6DE-4812-A4A4-4E6FA4B1037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37B5-E682-42ED-BEAB-7C96FFE702B2}">
      <dsp:nvSpPr>
        <dsp:cNvPr id="0" name=""/>
        <dsp:cNvSpPr/>
      </dsp:nvSpPr>
      <dsp:spPr>
        <a:xfrm>
          <a:off x="0" y="336692"/>
          <a:ext cx="6683374" cy="593190"/>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Distinction			90% - 100%</a:t>
          </a:r>
          <a:endParaRPr lang="en-US" sz="2600" kern="1200"/>
        </a:p>
      </dsp:txBody>
      <dsp:txXfrm>
        <a:off x="28957" y="365649"/>
        <a:ext cx="6625460" cy="535276"/>
      </dsp:txXfrm>
    </dsp:sp>
    <dsp:sp modelId="{E72844E9-6837-4C98-99F4-F4E10D837829}">
      <dsp:nvSpPr>
        <dsp:cNvPr id="0" name=""/>
        <dsp:cNvSpPr/>
      </dsp:nvSpPr>
      <dsp:spPr>
        <a:xfrm>
          <a:off x="0" y="1004762"/>
          <a:ext cx="6683374" cy="593190"/>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Higher Merit			75% - 90%</a:t>
          </a:r>
          <a:endParaRPr lang="en-US" sz="2600" kern="1200"/>
        </a:p>
      </dsp:txBody>
      <dsp:txXfrm>
        <a:off x="28957" y="1033719"/>
        <a:ext cx="6625460" cy="535276"/>
      </dsp:txXfrm>
    </dsp:sp>
    <dsp:sp modelId="{7DAE83E0-54C0-48F0-9F7F-61B6F5D6FE81}">
      <dsp:nvSpPr>
        <dsp:cNvPr id="0" name=""/>
        <dsp:cNvSpPr/>
      </dsp:nvSpPr>
      <dsp:spPr>
        <a:xfrm>
          <a:off x="0" y="1672832"/>
          <a:ext cx="6683374" cy="593190"/>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Merit				55% - 75%</a:t>
          </a:r>
          <a:endParaRPr lang="en-US" sz="2600" kern="1200"/>
        </a:p>
      </dsp:txBody>
      <dsp:txXfrm>
        <a:off x="28957" y="1701789"/>
        <a:ext cx="6625460" cy="535276"/>
      </dsp:txXfrm>
    </dsp:sp>
    <dsp:sp modelId="{1B4FB017-93C4-4B95-94CD-CABAB301E3C9}">
      <dsp:nvSpPr>
        <dsp:cNvPr id="0" name=""/>
        <dsp:cNvSpPr/>
      </dsp:nvSpPr>
      <dsp:spPr>
        <a:xfrm>
          <a:off x="0" y="2340902"/>
          <a:ext cx="6683374" cy="593190"/>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Achieved			40% - 55%</a:t>
          </a:r>
          <a:endParaRPr lang="en-US" sz="2600" kern="1200"/>
        </a:p>
      </dsp:txBody>
      <dsp:txXfrm>
        <a:off x="28957" y="2369859"/>
        <a:ext cx="6625460" cy="535276"/>
      </dsp:txXfrm>
    </dsp:sp>
    <dsp:sp modelId="{D59E3AC1-FA5E-4F22-AD4B-568BC1370042}">
      <dsp:nvSpPr>
        <dsp:cNvPr id="0" name=""/>
        <dsp:cNvSpPr/>
      </dsp:nvSpPr>
      <dsp:spPr>
        <a:xfrm>
          <a:off x="0" y="3008972"/>
          <a:ext cx="6683374" cy="593190"/>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Partially Achieved		25% - 40%</a:t>
          </a:r>
          <a:endParaRPr lang="en-US" sz="2600" kern="1200"/>
        </a:p>
      </dsp:txBody>
      <dsp:txXfrm>
        <a:off x="28957" y="3037929"/>
        <a:ext cx="6625460" cy="535276"/>
      </dsp:txXfrm>
    </dsp:sp>
    <dsp:sp modelId="{D5D197A8-A6DE-4812-A4A4-4E6FA4B10378}">
      <dsp:nvSpPr>
        <dsp:cNvPr id="0" name=""/>
        <dsp:cNvSpPr/>
      </dsp:nvSpPr>
      <dsp:spPr>
        <a:xfrm>
          <a:off x="0" y="3677042"/>
          <a:ext cx="6683374" cy="593190"/>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baseline="0"/>
            <a:t>Not graded			0%  - 20%</a:t>
          </a:r>
          <a:endParaRPr lang="en-US" sz="2600" kern="1200"/>
        </a:p>
      </dsp:txBody>
      <dsp:txXfrm>
        <a:off x="28957" y="3705999"/>
        <a:ext cx="6625460" cy="5352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4FC8C7-6C32-4254-A114-358AE41B0C94}" type="datetimeFigureOut">
              <a:rPr lang="en-IE" smtClean="0"/>
              <a:t>08/03/2021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258077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4FC8C7-6C32-4254-A114-358AE41B0C94}" type="datetimeFigureOut">
              <a:rPr lang="en-IE" smtClean="0"/>
              <a:t>08/03/2021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266038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4FC8C7-6C32-4254-A114-358AE41B0C94}" type="datetimeFigureOut">
              <a:rPr lang="en-IE" smtClean="0"/>
              <a:t>08/03/2021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733202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4FC8C7-6C32-4254-A114-358AE41B0C94}" type="datetimeFigureOut">
              <a:rPr lang="en-IE" smtClean="0"/>
              <a:t>08/03/2021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7F944CE-43A7-4AF2-B296-029F0430AF96}" type="slidenum">
              <a:rPr lang="en-IE" smtClean="0"/>
              <a:t>‹#›</a:t>
            </a:fld>
            <a:endParaRPr lang="en-I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28912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4FC8C7-6C32-4254-A114-358AE41B0C94}" type="datetimeFigureOut">
              <a:rPr lang="en-IE" smtClean="0"/>
              <a:t>08/03/2021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511064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44FC8C7-6C32-4254-A114-358AE41B0C94}" type="datetimeFigureOut">
              <a:rPr lang="en-IE" smtClean="0"/>
              <a:t>08/03/2021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400802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44FC8C7-6C32-4254-A114-358AE41B0C94}" type="datetimeFigureOut">
              <a:rPr lang="en-IE" smtClean="0"/>
              <a:t>08/03/2021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1028173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FC8C7-6C32-4254-A114-358AE41B0C94}" type="datetimeFigureOut">
              <a:rPr lang="en-IE" smtClean="0"/>
              <a:t>08/03/2021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30169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FC8C7-6C32-4254-A114-358AE41B0C94}" type="datetimeFigureOut">
              <a:rPr lang="en-IE" smtClean="0"/>
              <a:t>08/03/2021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3134609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BEC94-C749-4CB1-871B-F535DD22472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E0C686E-E067-4D29-8C97-7875CE251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3497145-9A44-4827-A307-E9868DDE9F8A}"/>
              </a:ext>
            </a:extLst>
          </p:cNvPr>
          <p:cNvSpPr>
            <a:spLocks noGrp="1"/>
          </p:cNvSpPr>
          <p:nvPr>
            <p:ph type="dt" sz="half" idx="10"/>
          </p:nvPr>
        </p:nvSpPr>
        <p:spPr/>
        <p:txBody>
          <a:bodyPr/>
          <a:lstStyle/>
          <a:p>
            <a:fld id="{144FC8C7-6C32-4254-A114-358AE41B0C94}" type="datetimeFigureOut">
              <a:rPr lang="en-IE" smtClean="0"/>
              <a:t>08/03/2021</a:t>
            </a:fld>
            <a:endParaRPr lang="en-IE"/>
          </a:p>
        </p:txBody>
      </p:sp>
      <p:sp>
        <p:nvSpPr>
          <p:cNvPr id="5" name="Footer Placeholder 4">
            <a:extLst>
              <a:ext uri="{FF2B5EF4-FFF2-40B4-BE49-F238E27FC236}">
                <a16:creationId xmlns:a16="http://schemas.microsoft.com/office/drawing/2014/main" id="{FB65D64D-389D-4F0C-8CB6-988C5AE8489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B1336B1-2166-437A-8232-5E983AE7763F}"/>
              </a:ext>
            </a:extLst>
          </p:cNvPr>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51364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FC8C7-6C32-4254-A114-358AE41B0C94}" type="datetimeFigureOut">
              <a:rPr lang="en-IE" smtClean="0"/>
              <a:t>08/03/2021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190283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4FC8C7-6C32-4254-A114-358AE41B0C94}" type="datetimeFigureOut">
              <a:rPr lang="en-IE" smtClean="0"/>
              <a:t>08/03/2021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47714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4FC8C7-6C32-4254-A114-358AE41B0C94}" type="datetimeFigureOut">
              <a:rPr lang="en-IE" smtClean="0"/>
              <a:t>08/03/2021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188552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FC8C7-6C32-4254-A114-358AE41B0C94}" type="datetimeFigureOut">
              <a:rPr lang="en-IE" smtClean="0"/>
              <a:t>08/03/2021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2092170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4FC8C7-6C32-4254-A114-358AE41B0C94}" type="datetimeFigureOut">
              <a:rPr lang="en-IE" smtClean="0"/>
              <a:t>08/03/2021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81818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44FC8C7-6C32-4254-A114-358AE41B0C94}" type="datetimeFigureOut">
              <a:rPr lang="en-IE" smtClean="0"/>
              <a:t>08/03/2021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421584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4FC8C7-6C32-4254-A114-358AE41B0C94}" type="datetimeFigureOut">
              <a:rPr lang="en-IE" smtClean="0"/>
              <a:t>08/03/2021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70970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4FC8C7-6C32-4254-A114-358AE41B0C94}" type="datetimeFigureOut">
              <a:rPr lang="en-IE" smtClean="0"/>
              <a:t>08/03/2021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7F944CE-43A7-4AF2-B296-029F0430AF96}" type="slidenum">
              <a:rPr lang="en-IE" smtClean="0"/>
              <a:t>‹#›</a:t>
            </a:fld>
            <a:endParaRPr lang="en-IE"/>
          </a:p>
        </p:txBody>
      </p:sp>
    </p:spTree>
    <p:extLst>
      <p:ext uri="{BB962C8B-B14F-4D97-AF65-F5344CB8AC3E}">
        <p14:creationId xmlns:p14="http://schemas.microsoft.com/office/powerpoint/2010/main" val="217229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44FC8C7-6C32-4254-A114-358AE41B0C94}" type="datetimeFigureOut">
              <a:rPr lang="en-IE" smtClean="0"/>
              <a:t>08/03/2021</a:t>
            </a:fld>
            <a:endParaRPr lang="en-IE"/>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E"/>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7F944CE-43A7-4AF2-B296-029F0430AF96}" type="slidenum">
              <a:rPr lang="en-IE" smtClean="0"/>
              <a:t>‹#›</a:t>
            </a:fld>
            <a:endParaRPr lang="en-IE"/>
          </a:p>
        </p:txBody>
      </p:sp>
    </p:spTree>
    <p:extLst>
      <p:ext uri="{BB962C8B-B14F-4D97-AF65-F5344CB8AC3E}">
        <p14:creationId xmlns:p14="http://schemas.microsoft.com/office/powerpoint/2010/main" val="171381235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E3D1-DFC5-4AAE-84E5-49AF2E59F3CF}"/>
              </a:ext>
            </a:extLst>
          </p:cNvPr>
          <p:cNvSpPr>
            <a:spLocks noGrp="1"/>
          </p:cNvSpPr>
          <p:nvPr>
            <p:ph type="ctrTitle"/>
          </p:nvPr>
        </p:nvSpPr>
        <p:spPr>
          <a:xfrm>
            <a:off x="753925" y="1601735"/>
            <a:ext cx="10684151" cy="1991979"/>
          </a:xfrm>
        </p:spPr>
        <p:txBody>
          <a:bodyPr anchor="b">
            <a:normAutofit/>
          </a:bodyPr>
          <a:lstStyle/>
          <a:p>
            <a:r>
              <a:rPr lang="en-GB" sz="6600" dirty="0">
                <a:latin typeface="Franklin Gothic Demi" panose="020B0703020102020204" pitchFamily="34" charset="0"/>
              </a:rPr>
              <a:t>Junior</a:t>
            </a:r>
            <a:r>
              <a:rPr lang="en-GB" sz="6600" dirty="0">
                <a:solidFill>
                  <a:srgbClr val="FFFFFF"/>
                </a:solidFill>
                <a:latin typeface="Franklin Gothic Demi" panose="020B0703020102020204" pitchFamily="34" charset="0"/>
              </a:rPr>
              <a:t> </a:t>
            </a:r>
            <a:r>
              <a:rPr lang="en-GB" sz="6600" dirty="0">
                <a:latin typeface="Franklin Gothic Demi" panose="020B0703020102020204" pitchFamily="34" charset="0"/>
              </a:rPr>
              <a:t>Cycle</a:t>
            </a:r>
            <a:endParaRPr lang="en-IE" sz="6600" dirty="0">
              <a:latin typeface="Franklin Gothic Demi" panose="020B0703020102020204" pitchFamily="34" charset="0"/>
            </a:endParaRPr>
          </a:p>
        </p:txBody>
      </p:sp>
      <p:sp>
        <p:nvSpPr>
          <p:cNvPr id="3" name="Subtitle 2">
            <a:extLst>
              <a:ext uri="{FF2B5EF4-FFF2-40B4-BE49-F238E27FC236}">
                <a16:creationId xmlns:a16="http://schemas.microsoft.com/office/drawing/2014/main" id="{BE36EC0A-B901-49DA-8D6E-168D455E1AF1}"/>
              </a:ext>
            </a:extLst>
          </p:cNvPr>
          <p:cNvSpPr>
            <a:spLocks noGrp="1"/>
          </p:cNvSpPr>
          <p:nvPr>
            <p:ph type="subTitle" idx="1"/>
          </p:nvPr>
        </p:nvSpPr>
        <p:spPr>
          <a:xfrm>
            <a:off x="1171575" y="3806169"/>
            <a:ext cx="9469211" cy="865639"/>
          </a:xfrm>
        </p:spPr>
        <p:txBody>
          <a:bodyPr anchor="t">
            <a:normAutofit/>
          </a:bodyPr>
          <a:lstStyle/>
          <a:p>
            <a:r>
              <a:rPr lang="en-GB" sz="3200">
                <a:solidFill>
                  <a:srgbClr val="FFFFFF"/>
                </a:solidFill>
                <a:latin typeface="Franklin Gothic Demi" panose="020B0703020102020204" pitchFamily="34" charset="0"/>
              </a:rPr>
              <a:t>Classrooms Based Assessments</a:t>
            </a:r>
            <a:endParaRPr lang="en-IE" sz="3200">
              <a:solidFill>
                <a:srgbClr val="FFFFFF"/>
              </a:solidFill>
              <a:latin typeface="Franklin Gothic Demi" panose="020B0703020102020204" pitchFamily="34" charset="0"/>
            </a:endParaRPr>
          </a:p>
        </p:txBody>
      </p:sp>
    </p:spTree>
    <p:extLst>
      <p:ext uri="{BB962C8B-B14F-4D97-AF65-F5344CB8AC3E}">
        <p14:creationId xmlns:p14="http://schemas.microsoft.com/office/powerpoint/2010/main" val="2725505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92C125CC-0BF9-449E-AC1A-4122A8738D05}"/>
              </a:ext>
            </a:extLst>
          </p:cNvPr>
          <p:cNvSpPr>
            <a:spLocks noGrp="1"/>
          </p:cNvSpPr>
          <p:nvPr>
            <p:ph type="title"/>
          </p:nvPr>
        </p:nvSpPr>
        <p:spPr>
          <a:xfrm>
            <a:off x="641074" y="1419900"/>
            <a:ext cx="2844002" cy="4018201"/>
          </a:xfrm>
        </p:spPr>
        <p:txBody>
          <a:bodyPr>
            <a:normAutofit/>
          </a:bodyPr>
          <a:lstStyle/>
          <a:p>
            <a:pPr algn="l"/>
            <a:r>
              <a:rPr lang="en-GB" sz="3400">
                <a:latin typeface="Franklin Gothic Demi" panose="020B0703020102020204" pitchFamily="34" charset="0"/>
              </a:rPr>
              <a:t>Assessment Task</a:t>
            </a:r>
            <a:endParaRPr lang="en-IE" sz="3400">
              <a:latin typeface="Franklin Gothic Demi" panose="020B0703020102020204" pitchFamily="34" charset="0"/>
            </a:endParaRPr>
          </a:p>
        </p:txBody>
      </p:sp>
      <p:sp>
        <p:nvSpPr>
          <p:cNvPr id="4" name="Content Placeholder 3">
            <a:extLst>
              <a:ext uri="{FF2B5EF4-FFF2-40B4-BE49-F238E27FC236}">
                <a16:creationId xmlns:a16="http://schemas.microsoft.com/office/drawing/2014/main" id="{1BE1E428-B751-484F-A6DD-9254B8D6AFCA}"/>
              </a:ext>
            </a:extLst>
          </p:cNvPr>
          <p:cNvSpPr>
            <a:spLocks noGrp="1"/>
          </p:cNvSpPr>
          <p:nvPr>
            <p:ph idx="1"/>
          </p:nvPr>
        </p:nvSpPr>
        <p:spPr>
          <a:xfrm>
            <a:off x="4701008" y="1193576"/>
            <a:ext cx="6576591" cy="4470850"/>
          </a:xfrm>
        </p:spPr>
        <p:txBody>
          <a:bodyPr anchor="ctr">
            <a:normAutofit/>
          </a:bodyPr>
          <a:lstStyle/>
          <a:p>
            <a:pPr>
              <a:lnSpc>
                <a:spcPct val="110000"/>
              </a:lnSpc>
            </a:pPr>
            <a:r>
              <a:rPr lang="en-GB" sz="1700"/>
              <a:t>The written Assessment Task is marked by the State Examinations Commission </a:t>
            </a:r>
          </a:p>
          <a:p>
            <a:pPr>
              <a:lnSpc>
                <a:spcPct val="110000"/>
              </a:lnSpc>
            </a:pPr>
            <a:r>
              <a:rPr lang="en-GB" sz="1700"/>
              <a:t>It may require the student to demonstrate an understanding of the knowledge and skills developed during the second classroom based assessment in third year</a:t>
            </a:r>
          </a:p>
          <a:p>
            <a:pPr>
              <a:lnSpc>
                <a:spcPct val="110000"/>
              </a:lnSpc>
            </a:pPr>
            <a:r>
              <a:rPr lang="en-GB" sz="1700"/>
              <a:t>The written Assessment Task may also provide an opportunity for students to refer to skills and competencies that were developed and describe ways in which their learning might be applied to new situations</a:t>
            </a:r>
          </a:p>
          <a:p>
            <a:pPr>
              <a:lnSpc>
                <a:spcPct val="110000"/>
              </a:lnSpc>
            </a:pPr>
            <a:r>
              <a:rPr lang="en-GB" sz="1700"/>
              <a:t>The Assessment Task will be completed in class under the supervision of the teacher and will be sent to the SEC for marking with the script for that subject in the state-certified examination at the end of the third year</a:t>
            </a:r>
            <a:endParaRPr lang="en-IE" sz="1700"/>
          </a:p>
        </p:txBody>
      </p:sp>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07886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F4530D-7BEC-4632-A1E6-20F3B2D2DB8F}"/>
              </a:ext>
            </a:extLst>
          </p:cNvPr>
          <p:cNvPicPr>
            <a:picLocks noChangeAspect="1"/>
          </p:cNvPicPr>
          <p:nvPr/>
        </p:nvPicPr>
        <p:blipFill>
          <a:blip r:embed="rId2"/>
          <a:stretch>
            <a:fillRect/>
          </a:stretch>
        </p:blipFill>
        <p:spPr>
          <a:xfrm>
            <a:off x="1128247" y="965201"/>
            <a:ext cx="9935504" cy="4918074"/>
          </a:xfrm>
          <a:prstGeom prst="rect">
            <a:avLst/>
          </a:prstGeom>
        </p:spPr>
      </p:pic>
    </p:spTree>
    <p:extLst>
      <p:ext uri="{BB962C8B-B14F-4D97-AF65-F5344CB8AC3E}">
        <p14:creationId xmlns:p14="http://schemas.microsoft.com/office/powerpoint/2010/main" val="352067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9045-C976-4185-8475-CCA35BE85065}"/>
              </a:ext>
            </a:extLst>
          </p:cNvPr>
          <p:cNvSpPr>
            <a:spLocks noGrp="1"/>
          </p:cNvSpPr>
          <p:nvPr>
            <p:ph type="title"/>
          </p:nvPr>
        </p:nvSpPr>
        <p:spPr>
          <a:xfrm>
            <a:off x="641074" y="1314450"/>
            <a:ext cx="2844002" cy="3680244"/>
          </a:xfrm>
        </p:spPr>
        <p:txBody>
          <a:bodyPr>
            <a:normAutofit/>
          </a:bodyPr>
          <a:lstStyle/>
          <a:p>
            <a:pPr algn="l"/>
            <a:r>
              <a:rPr lang="en-GB" sz="2800">
                <a:latin typeface="Franklin Gothic Demi" panose="020B0703020102020204" pitchFamily="34" charset="0"/>
                <a:cs typeface="Aharoni" panose="02010803020104030203" pitchFamily="2" charset="-79"/>
              </a:rPr>
              <a:t>Grading in the State Examinations</a:t>
            </a:r>
            <a:endParaRPr lang="en-IE" sz="2800">
              <a:latin typeface="Franklin Gothic Demi" panose="020B0703020102020204" pitchFamily="34" charset="0"/>
              <a:cs typeface="Aharoni" panose="02010803020104030203" pitchFamily="2" charset="-79"/>
            </a:endParaRPr>
          </a:p>
        </p:txBody>
      </p:sp>
      <p:graphicFrame>
        <p:nvGraphicFramePr>
          <p:cNvPr id="5" name="Content Placeholder 2">
            <a:extLst>
              <a:ext uri="{FF2B5EF4-FFF2-40B4-BE49-F238E27FC236}">
                <a16:creationId xmlns:a16="http://schemas.microsoft.com/office/drawing/2014/main" id="{0ED8B3F3-5407-4410-8FAA-05F26318896B}"/>
              </a:ext>
            </a:extLst>
          </p:cNvPr>
          <p:cNvGraphicFramePr>
            <a:graphicFrameLocks noGrp="1"/>
          </p:cNvGraphicFramePr>
          <p:nvPr>
            <p:ph idx="1"/>
            <p:extLst>
              <p:ext uri="{D42A27DB-BD31-4B8C-83A1-F6EECF244321}">
                <p14:modId xmlns:p14="http://schemas.microsoft.com/office/powerpoint/2010/main" val="2209119396"/>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25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94EB5B-C419-4A77-BB59-A8CFC39C3369}"/>
              </a:ext>
            </a:extLst>
          </p:cNvPr>
          <p:cNvPicPr>
            <a:picLocks noChangeAspect="1"/>
          </p:cNvPicPr>
          <p:nvPr/>
        </p:nvPicPr>
        <p:blipFill>
          <a:blip r:embed="rId2"/>
          <a:stretch>
            <a:fillRect/>
          </a:stretch>
        </p:blipFill>
        <p:spPr>
          <a:xfrm>
            <a:off x="628649" y="526874"/>
            <a:ext cx="11356181" cy="5663903"/>
          </a:xfrm>
          <a:prstGeom prst="rect">
            <a:avLst/>
          </a:prstGeom>
          <a:solidFill>
            <a:schemeClr val="bg1"/>
          </a:solidFill>
        </p:spPr>
      </p:pic>
      <p:sp>
        <p:nvSpPr>
          <p:cNvPr id="4" name="Rectangle 3">
            <a:extLst>
              <a:ext uri="{FF2B5EF4-FFF2-40B4-BE49-F238E27FC236}">
                <a16:creationId xmlns:a16="http://schemas.microsoft.com/office/drawing/2014/main" id="{6516DAC6-390C-4724-8F82-46D8738AB0C4}"/>
              </a:ext>
            </a:extLst>
          </p:cNvPr>
          <p:cNvSpPr/>
          <p:nvPr/>
        </p:nvSpPr>
        <p:spPr>
          <a:xfrm>
            <a:off x="6936581" y="1993106"/>
            <a:ext cx="4143375" cy="585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5574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jcpa sample">
            <a:extLst>
              <a:ext uri="{FF2B5EF4-FFF2-40B4-BE49-F238E27FC236}">
                <a16:creationId xmlns:a16="http://schemas.microsoft.com/office/drawing/2014/main" id="{9DA58B38-3D2C-49E2-B237-2EE164471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69798"/>
            <a:ext cx="5353050" cy="678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94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B85C-0DBE-4782-B57D-813B5A538266}"/>
              </a:ext>
            </a:extLst>
          </p:cNvPr>
          <p:cNvSpPr>
            <a:spLocks noGrp="1"/>
          </p:cNvSpPr>
          <p:nvPr>
            <p:ph type="title"/>
          </p:nvPr>
        </p:nvSpPr>
        <p:spPr/>
        <p:txBody>
          <a:bodyPr/>
          <a:lstStyle/>
          <a:p>
            <a:r>
              <a:rPr lang="en-GB">
                <a:latin typeface="Franklin Gothic Demi" panose="020B0703020102020204" pitchFamily="34" charset="0"/>
              </a:rPr>
              <a:t>Schedule of 2nd year CBA’s per subject</a:t>
            </a:r>
            <a:endParaRPr lang="en-IE" dirty="0">
              <a:latin typeface="Franklin Gothic Demi" panose="020B0703020102020204" pitchFamily="34" charset="0"/>
            </a:endParaRPr>
          </a:p>
        </p:txBody>
      </p:sp>
      <p:sp>
        <p:nvSpPr>
          <p:cNvPr id="4" name="Content Placeholder 3">
            <a:extLst>
              <a:ext uri="{FF2B5EF4-FFF2-40B4-BE49-F238E27FC236}">
                <a16:creationId xmlns:a16="http://schemas.microsoft.com/office/drawing/2014/main" id="{D413F49C-823A-4681-8691-7A293D9903D7}"/>
              </a:ext>
            </a:extLst>
          </p:cNvPr>
          <p:cNvSpPr>
            <a:spLocks noGrp="1"/>
          </p:cNvSpPr>
          <p:nvPr>
            <p:ph idx="1"/>
          </p:nvPr>
        </p:nvSpPr>
        <p:spPr/>
        <p:txBody>
          <a:bodyPr/>
          <a:lstStyle/>
          <a:p>
            <a:endParaRPr lang="en-IE"/>
          </a:p>
        </p:txBody>
      </p:sp>
      <p:pic>
        <p:nvPicPr>
          <p:cNvPr id="7" name="Picture 6">
            <a:extLst>
              <a:ext uri="{FF2B5EF4-FFF2-40B4-BE49-F238E27FC236}">
                <a16:creationId xmlns:a16="http://schemas.microsoft.com/office/drawing/2014/main" id="{5CCADE50-4C77-4CFD-92B5-FFFECA207412}"/>
              </a:ext>
            </a:extLst>
          </p:cNvPr>
          <p:cNvPicPr>
            <a:picLocks noChangeAspect="1"/>
          </p:cNvPicPr>
          <p:nvPr/>
        </p:nvPicPr>
        <p:blipFill>
          <a:blip r:embed="rId2"/>
          <a:stretch>
            <a:fillRect/>
          </a:stretch>
        </p:blipFill>
        <p:spPr>
          <a:xfrm>
            <a:off x="828675" y="1839087"/>
            <a:ext cx="10651331" cy="4490276"/>
          </a:xfrm>
          <a:prstGeom prst="rect">
            <a:avLst/>
          </a:prstGeom>
        </p:spPr>
      </p:pic>
    </p:spTree>
    <p:extLst>
      <p:ext uri="{BB962C8B-B14F-4D97-AF65-F5344CB8AC3E}">
        <p14:creationId xmlns:p14="http://schemas.microsoft.com/office/powerpoint/2010/main" val="107942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D5AC-382A-47B3-BA5E-26BFA38C638E}"/>
              </a:ext>
            </a:extLst>
          </p:cNvPr>
          <p:cNvSpPr>
            <a:spLocks noGrp="1"/>
          </p:cNvSpPr>
          <p:nvPr>
            <p:ph type="title"/>
          </p:nvPr>
        </p:nvSpPr>
        <p:spPr>
          <a:xfrm>
            <a:off x="641074" y="1419900"/>
            <a:ext cx="2844002" cy="4018201"/>
          </a:xfrm>
        </p:spPr>
        <p:txBody>
          <a:bodyPr>
            <a:normAutofit/>
          </a:bodyPr>
          <a:lstStyle/>
          <a:p>
            <a:pPr algn="l"/>
            <a:r>
              <a:rPr lang="en-GB" sz="3100">
                <a:latin typeface="Franklin Gothic Demi" panose="020B0703020102020204" pitchFamily="34" charset="0"/>
              </a:rPr>
              <a:t>Further information</a:t>
            </a:r>
            <a:endParaRPr lang="en-IE" sz="310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A42C3BF4-935F-4F71-A6F1-814D844283B3}"/>
              </a:ext>
            </a:extLst>
          </p:cNvPr>
          <p:cNvSpPr>
            <a:spLocks noGrp="1"/>
          </p:cNvSpPr>
          <p:nvPr>
            <p:ph idx="1"/>
          </p:nvPr>
        </p:nvSpPr>
        <p:spPr>
          <a:xfrm>
            <a:off x="4701008" y="1193576"/>
            <a:ext cx="6576591" cy="4470850"/>
          </a:xfrm>
        </p:spPr>
        <p:txBody>
          <a:bodyPr anchor="ctr">
            <a:normAutofit/>
          </a:bodyPr>
          <a:lstStyle/>
          <a:p>
            <a:pPr marL="0" indent="0">
              <a:buNone/>
            </a:pPr>
            <a:r>
              <a:rPr lang="en-GB" dirty="0"/>
              <a:t>More information on the junior cycle can be found at </a:t>
            </a:r>
          </a:p>
          <a:p>
            <a:pPr marL="0" indent="0">
              <a:buNone/>
            </a:pPr>
            <a:r>
              <a:rPr lang="en-GB" dirty="0"/>
              <a:t>		jct.ie</a:t>
            </a:r>
          </a:p>
          <a:p>
            <a:pPr marL="0" indent="0">
              <a:buNone/>
            </a:pPr>
            <a:r>
              <a:rPr lang="en-GB" dirty="0"/>
              <a:t>		ncca.ie</a:t>
            </a:r>
            <a:endParaRPr lang="en-IE" dirty="0"/>
          </a:p>
        </p:txBody>
      </p:sp>
    </p:spTree>
    <p:extLst>
      <p:ext uri="{BB962C8B-B14F-4D97-AF65-F5344CB8AC3E}">
        <p14:creationId xmlns:p14="http://schemas.microsoft.com/office/powerpoint/2010/main" val="40539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4" descr="13thSeptember 2017 Learning Intention(s): - ppt download">
            <a:extLst>
              <a:ext uri="{FF2B5EF4-FFF2-40B4-BE49-F238E27FC236}">
                <a16:creationId xmlns:a16="http://schemas.microsoft.com/office/drawing/2014/main" id="{3E89C957-13E4-476E-BA83-38BCFD7008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942" y="643467"/>
            <a:ext cx="9904115"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62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Framework for Junior Cycle | NCCA">
            <a:extLst>
              <a:ext uri="{FF2B5EF4-FFF2-40B4-BE49-F238E27FC236}">
                <a16:creationId xmlns:a16="http://schemas.microsoft.com/office/drawing/2014/main" id="{79A08B36-3F68-4FC3-ADD8-4E148F05E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7" y="-1"/>
            <a:ext cx="7958138"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70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D6CC61-99E4-4C9C-A1B5-FB8085B745B1}"/>
              </a:ext>
            </a:extLst>
          </p:cNvPr>
          <p:cNvSpPr txBox="1"/>
          <p:nvPr/>
        </p:nvSpPr>
        <p:spPr>
          <a:xfrm>
            <a:off x="878681" y="1228726"/>
            <a:ext cx="10165556" cy="4462760"/>
          </a:xfrm>
          <a:prstGeom prst="rect">
            <a:avLst/>
          </a:prstGeom>
          <a:noFill/>
        </p:spPr>
        <p:txBody>
          <a:bodyPr wrap="square" rtlCol="0">
            <a:spAutoFit/>
          </a:bodyPr>
          <a:lstStyle/>
          <a:p>
            <a:pPr algn="ctr"/>
            <a:endParaRPr lang="en-GB" sz="3600" b="1" u="sng" dirty="0">
              <a:latin typeface="Arial" panose="020B0604020202020204" pitchFamily="34" charset="0"/>
              <a:cs typeface="Arial" panose="020B0604020202020204" pitchFamily="34" charset="0"/>
            </a:endParaRPr>
          </a:p>
          <a:p>
            <a:endParaRPr lang="en-GB" sz="3600" u="sng" dirty="0">
              <a:latin typeface="Arial" panose="020B0604020202020204" pitchFamily="34" charset="0"/>
              <a:cs typeface="Arial" panose="020B0604020202020204" pitchFamily="34" charset="0"/>
            </a:endParaRPr>
          </a:p>
          <a:p>
            <a:r>
              <a:rPr lang="en-GB" sz="3200" b="1" dirty="0">
                <a:latin typeface="Arial" panose="020B0604020202020204" pitchFamily="34" charset="0"/>
                <a:cs typeface="Arial" panose="020B0604020202020204" pitchFamily="34" charset="0"/>
              </a:rPr>
              <a:t>400 hours over 3 years</a:t>
            </a:r>
          </a:p>
          <a:p>
            <a:endParaRPr lang="en-GB"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2800" dirty="0">
                <a:latin typeface="Arial" panose="020B0604020202020204" pitchFamily="34" charset="0"/>
                <a:cs typeface="Arial" panose="020B0604020202020204" pitchFamily="34" charset="0"/>
              </a:rPr>
              <a:t>Physical Education – short course</a:t>
            </a:r>
          </a:p>
          <a:p>
            <a:pPr marL="571500" indent="-571500">
              <a:buFont typeface="Arial" panose="020B0604020202020204" pitchFamily="34" charset="0"/>
              <a:buChar char="•"/>
            </a:pPr>
            <a:r>
              <a:rPr lang="en-GB" sz="2800" dirty="0">
                <a:latin typeface="Arial" panose="020B0604020202020204" pitchFamily="34" charset="0"/>
                <a:cs typeface="Arial" panose="020B0604020202020204" pitchFamily="34" charset="0"/>
              </a:rPr>
              <a:t>SPHE (social, personal and health education) – short course</a:t>
            </a:r>
          </a:p>
          <a:p>
            <a:pPr marL="571500" indent="-571500">
              <a:buFont typeface="Arial" panose="020B0604020202020204" pitchFamily="34" charset="0"/>
              <a:buChar char="•"/>
            </a:pPr>
            <a:r>
              <a:rPr lang="en-GB" sz="2800" dirty="0">
                <a:latin typeface="Arial" panose="020B0604020202020204" pitchFamily="34" charset="0"/>
                <a:cs typeface="Arial" panose="020B0604020202020204" pitchFamily="34" charset="0"/>
              </a:rPr>
              <a:t>CSPE (civic, social and political education) –short course</a:t>
            </a:r>
          </a:p>
          <a:p>
            <a:pPr marL="571500" indent="-571500">
              <a:buFont typeface="Arial" panose="020B0604020202020204" pitchFamily="34" charset="0"/>
              <a:buChar char="•"/>
            </a:pPr>
            <a:r>
              <a:rPr lang="en-GB" sz="2800" dirty="0">
                <a:latin typeface="Arial" panose="020B0604020202020204" pitchFamily="34" charset="0"/>
                <a:cs typeface="Arial" panose="020B0604020202020204" pitchFamily="34" charset="0"/>
              </a:rPr>
              <a:t>Digital Literacy and guidance</a:t>
            </a:r>
            <a:endParaRPr lang="en-IE" sz="2800" dirty="0">
              <a:latin typeface="Arial" panose="020B0604020202020204" pitchFamily="34" charset="0"/>
              <a:cs typeface="Arial" panose="020B0604020202020204" pitchFamily="34" charset="0"/>
            </a:endParaRPr>
          </a:p>
        </p:txBody>
      </p:sp>
      <p:pic>
        <p:nvPicPr>
          <p:cNvPr id="4102" name="Picture 6" descr="wellbeing">
            <a:extLst>
              <a:ext uri="{FF2B5EF4-FFF2-40B4-BE49-F238E27FC236}">
                <a16:creationId xmlns:a16="http://schemas.microsoft.com/office/drawing/2014/main" id="{D9C8B36D-797A-4B73-AB17-3A13E0B7F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961" y="862665"/>
            <a:ext cx="4057650" cy="100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20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ct wellbeing - Scoil Aireagail Ballyhale Co.Kilkenny">
            <a:extLst>
              <a:ext uri="{FF2B5EF4-FFF2-40B4-BE49-F238E27FC236}">
                <a16:creationId xmlns:a16="http://schemas.microsoft.com/office/drawing/2014/main" id="{61176AD4-D5EC-4681-BEC3-F1B197DA0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744" y="695319"/>
            <a:ext cx="9286875" cy="524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939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E197461-0663-44A7-9614-E4889138D080}"/>
              </a:ext>
            </a:extLst>
          </p:cNvPr>
          <p:cNvPicPr>
            <a:picLocks noGrp="1" noChangeAspect="1"/>
          </p:cNvPicPr>
          <p:nvPr>
            <p:ph idx="1"/>
          </p:nvPr>
        </p:nvPicPr>
        <p:blipFill>
          <a:blip r:embed="rId2"/>
          <a:stretch>
            <a:fillRect/>
          </a:stretch>
        </p:blipFill>
        <p:spPr>
          <a:xfrm>
            <a:off x="937605" y="643467"/>
            <a:ext cx="10316790" cy="5571066"/>
          </a:xfrm>
          <a:prstGeom prst="rect">
            <a:avLst/>
          </a:prstGeom>
        </p:spPr>
      </p:pic>
    </p:spTree>
    <p:extLst>
      <p:ext uri="{BB962C8B-B14F-4D97-AF65-F5344CB8AC3E}">
        <p14:creationId xmlns:p14="http://schemas.microsoft.com/office/powerpoint/2010/main" val="3359871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4DC09B37-A5E6-443A-A299-2F4E9609D25E}"/>
              </a:ext>
            </a:extLst>
          </p:cNvPr>
          <p:cNvSpPr>
            <a:spLocks noGrp="1"/>
          </p:cNvSpPr>
          <p:nvPr>
            <p:ph type="title"/>
          </p:nvPr>
        </p:nvSpPr>
        <p:spPr>
          <a:xfrm>
            <a:off x="641074" y="1419900"/>
            <a:ext cx="2844002" cy="4018201"/>
          </a:xfrm>
        </p:spPr>
        <p:txBody>
          <a:bodyPr>
            <a:normAutofit/>
          </a:bodyPr>
          <a:lstStyle/>
          <a:p>
            <a:pPr algn="l"/>
            <a:r>
              <a:rPr lang="en-GB" sz="3100">
                <a:latin typeface="Franklin Gothic Demi" panose="020B0703020102020204" pitchFamily="34" charset="0"/>
              </a:rPr>
              <a:t>Classroom Based Assessments (CBA’s)</a:t>
            </a:r>
            <a:endParaRPr lang="en-IE" sz="310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420AFDE1-7EA2-40B4-B2C1-7797ACBE2F5A}"/>
              </a:ext>
            </a:extLst>
          </p:cNvPr>
          <p:cNvSpPr>
            <a:spLocks noGrp="1"/>
          </p:cNvSpPr>
          <p:nvPr>
            <p:ph idx="1"/>
          </p:nvPr>
        </p:nvSpPr>
        <p:spPr>
          <a:xfrm>
            <a:off x="4701008" y="1193576"/>
            <a:ext cx="6576591" cy="4470850"/>
          </a:xfrm>
        </p:spPr>
        <p:txBody>
          <a:bodyPr anchor="ctr">
            <a:normAutofit/>
          </a:bodyPr>
          <a:lstStyle/>
          <a:p>
            <a:pPr>
              <a:lnSpc>
                <a:spcPct val="110000"/>
              </a:lnSpc>
            </a:pPr>
            <a:r>
              <a:rPr lang="en-GB" sz="1700"/>
              <a:t>CBA’s provide an opportunity for independent learning</a:t>
            </a:r>
          </a:p>
          <a:p>
            <a:pPr>
              <a:lnSpc>
                <a:spcPct val="110000"/>
              </a:lnSpc>
            </a:pPr>
            <a:r>
              <a:rPr lang="en-GB" sz="1700"/>
              <a:t>Students will undertake two classroom based assessments in each subject, one in second year and one in third year (except in Gaeilge, both take place in third year). These are facilitated by the teacher and the type of assessment varies for each subject</a:t>
            </a:r>
          </a:p>
          <a:p>
            <a:pPr>
              <a:lnSpc>
                <a:spcPct val="110000"/>
              </a:lnSpc>
            </a:pPr>
            <a:r>
              <a:rPr lang="en-GB" sz="1700"/>
              <a:t>CBA’s allow students to demonstrate their understanding of concepts and skills and give students an opportunity to demonstrate these in ways which may not be possible in an externally assessed examination</a:t>
            </a:r>
          </a:p>
          <a:p>
            <a:pPr>
              <a:lnSpc>
                <a:spcPct val="110000"/>
              </a:lnSpc>
            </a:pPr>
            <a:r>
              <a:rPr lang="en-GB" sz="1700"/>
              <a:t>Students will also undertake CBA’s in their wellbeing subjects – PE, CSPE and SPHE</a:t>
            </a:r>
          </a:p>
          <a:p>
            <a:pPr>
              <a:lnSpc>
                <a:spcPct val="110000"/>
              </a:lnSpc>
            </a:pPr>
            <a:endParaRPr lang="en-IE" sz="170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70181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76EC9D46-B9D5-4428-A625-A1C061168576}"/>
              </a:ext>
            </a:extLst>
          </p:cNvPr>
          <p:cNvSpPr>
            <a:spLocks noGrp="1"/>
          </p:cNvSpPr>
          <p:nvPr>
            <p:ph type="title"/>
          </p:nvPr>
        </p:nvSpPr>
        <p:spPr>
          <a:xfrm>
            <a:off x="641074" y="1419900"/>
            <a:ext cx="2844002" cy="4018201"/>
          </a:xfrm>
        </p:spPr>
        <p:txBody>
          <a:bodyPr>
            <a:normAutofit/>
          </a:bodyPr>
          <a:lstStyle/>
          <a:p>
            <a:pPr algn="l"/>
            <a:r>
              <a:rPr lang="en-GB" sz="3100">
                <a:latin typeface="Franklin Gothic Demi" panose="020B0703020102020204" pitchFamily="34" charset="0"/>
              </a:rPr>
              <a:t>Grading of Classroom Based Assessments</a:t>
            </a:r>
            <a:endParaRPr lang="en-IE" sz="310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9BB9A485-059F-4154-84B4-29162FB0DBCA}"/>
              </a:ext>
            </a:extLst>
          </p:cNvPr>
          <p:cNvSpPr>
            <a:spLocks noGrp="1"/>
          </p:cNvSpPr>
          <p:nvPr>
            <p:ph idx="1"/>
          </p:nvPr>
        </p:nvSpPr>
        <p:spPr>
          <a:xfrm>
            <a:off x="4701008" y="1193576"/>
            <a:ext cx="6576591" cy="4470850"/>
          </a:xfrm>
        </p:spPr>
        <p:txBody>
          <a:bodyPr anchor="ctr">
            <a:normAutofit/>
          </a:bodyPr>
          <a:lstStyle/>
          <a:p>
            <a:pPr>
              <a:lnSpc>
                <a:spcPct val="110000"/>
              </a:lnSpc>
            </a:pPr>
            <a:r>
              <a:rPr lang="en-GB"/>
              <a:t>The grading system used for CBAs comprises of a ‘Descriptor’ rather than a percentage. </a:t>
            </a:r>
          </a:p>
          <a:p>
            <a:pPr marL="0" indent="0">
              <a:lnSpc>
                <a:spcPct val="110000"/>
              </a:lnSpc>
              <a:buNone/>
            </a:pPr>
            <a:r>
              <a:rPr lang="en-GB" b="1" u="sng"/>
              <a:t>Classroom Based Assessment Descriptors</a:t>
            </a:r>
          </a:p>
          <a:p>
            <a:pPr>
              <a:lnSpc>
                <a:spcPct val="110000"/>
              </a:lnSpc>
            </a:pPr>
            <a:r>
              <a:rPr lang="en-GB"/>
              <a:t>Exceptional</a:t>
            </a:r>
          </a:p>
          <a:p>
            <a:pPr>
              <a:lnSpc>
                <a:spcPct val="110000"/>
              </a:lnSpc>
            </a:pPr>
            <a:r>
              <a:rPr lang="en-GB"/>
              <a:t>Above Expectations</a:t>
            </a:r>
          </a:p>
          <a:p>
            <a:pPr>
              <a:lnSpc>
                <a:spcPct val="110000"/>
              </a:lnSpc>
            </a:pPr>
            <a:r>
              <a:rPr lang="en-GB"/>
              <a:t>In Line with Expectations</a:t>
            </a:r>
          </a:p>
          <a:p>
            <a:pPr>
              <a:lnSpc>
                <a:spcPct val="110000"/>
              </a:lnSpc>
            </a:pPr>
            <a:r>
              <a:rPr lang="en-GB"/>
              <a:t>Yet to meet Expectations</a:t>
            </a:r>
          </a:p>
          <a:p>
            <a:pPr marL="0" indent="0">
              <a:lnSpc>
                <a:spcPct val="110000"/>
              </a:lnSpc>
              <a:buNone/>
            </a:pPr>
            <a:r>
              <a:rPr lang="en-GB"/>
              <a:t>These are the possible grades that can be achieved by students in their CBA. ‘In line with Expectations’ is the most common grade achieved</a:t>
            </a:r>
            <a:endParaRPr lang="en-IE"/>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94940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893B5768-8DF3-4753-A26D-F1EFDFC466C3}"/>
              </a:ext>
            </a:extLst>
          </p:cNvPr>
          <p:cNvSpPr>
            <a:spLocks noGrp="1"/>
          </p:cNvSpPr>
          <p:nvPr>
            <p:ph type="title"/>
          </p:nvPr>
        </p:nvSpPr>
        <p:spPr>
          <a:xfrm>
            <a:off x="641074" y="1419900"/>
            <a:ext cx="2844002" cy="4018201"/>
          </a:xfrm>
        </p:spPr>
        <p:txBody>
          <a:bodyPr>
            <a:normAutofit/>
          </a:bodyPr>
          <a:lstStyle/>
          <a:p>
            <a:pPr algn="l"/>
            <a:r>
              <a:rPr lang="en-GB" sz="4400">
                <a:latin typeface="Franklin Gothic Demi" panose="020B0703020102020204" pitchFamily="34" charset="0"/>
              </a:rPr>
              <a:t>Ensuring Quality</a:t>
            </a:r>
            <a:endParaRPr lang="en-IE" sz="440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77FDF6F5-A058-4155-A297-4362D40F46AC}"/>
              </a:ext>
            </a:extLst>
          </p:cNvPr>
          <p:cNvSpPr>
            <a:spLocks noGrp="1"/>
          </p:cNvSpPr>
          <p:nvPr>
            <p:ph idx="1"/>
          </p:nvPr>
        </p:nvSpPr>
        <p:spPr>
          <a:xfrm>
            <a:off x="4701008" y="1193576"/>
            <a:ext cx="6576591" cy="4470850"/>
          </a:xfrm>
        </p:spPr>
        <p:txBody>
          <a:bodyPr anchor="ctr">
            <a:normAutofit/>
          </a:bodyPr>
          <a:lstStyle/>
          <a:p>
            <a:pPr>
              <a:lnSpc>
                <a:spcPct val="110000"/>
              </a:lnSpc>
            </a:pPr>
            <a:r>
              <a:rPr lang="en-GB" sz="1900"/>
              <a:t>Schools will organise ‘Subject Learning and Assessment Review’ meetings</a:t>
            </a:r>
          </a:p>
          <a:p>
            <a:pPr>
              <a:lnSpc>
                <a:spcPct val="110000"/>
              </a:lnSpc>
            </a:pPr>
            <a:r>
              <a:rPr lang="en-GB" sz="1900"/>
              <a:t>Teachers will compare their assessment of students’ work and ensure a common approach across the school . Descriptors are awarded to students based on subject specific ‘Features of Quality’. Further information about the content of these CBAs is available on the JCT website www.jct.ie</a:t>
            </a:r>
          </a:p>
          <a:p>
            <a:pPr>
              <a:lnSpc>
                <a:spcPct val="110000"/>
              </a:lnSpc>
            </a:pPr>
            <a:r>
              <a:rPr lang="en-GB" sz="1900"/>
              <a:t>CPD has been provided to teachers to ensure that the Classroom-Based Assessments align to a national standard</a:t>
            </a:r>
          </a:p>
          <a:p>
            <a:pPr>
              <a:lnSpc>
                <a:spcPct val="110000"/>
              </a:lnSpc>
            </a:pPr>
            <a:r>
              <a:rPr lang="en-GB" sz="1900"/>
              <a:t>CBA’s are reported on in the students JCPA</a:t>
            </a:r>
            <a:endParaRPr lang="en-IE" sz="190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47362765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276</TotalTime>
  <Words>503</Words>
  <Application>Microsoft Office PowerPoint</Application>
  <PresentationFormat>Widescreen</PresentationFormat>
  <Paragraphs>45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Franklin Gothic Demi</vt:lpstr>
      <vt:lpstr>Tw Cen MT</vt:lpstr>
      <vt:lpstr>Droplet</vt:lpstr>
      <vt:lpstr>Junior Cycle</vt:lpstr>
      <vt:lpstr>PowerPoint Presentation</vt:lpstr>
      <vt:lpstr>PowerPoint Presentation</vt:lpstr>
      <vt:lpstr>PowerPoint Presentation</vt:lpstr>
      <vt:lpstr>PowerPoint Presentation</vt:lpstr>
      <vt:lpstr>PowerPoint Presentation</vt:lpstr>
      <vt:lpstr>Classroom Based Assessments (CBA’s)</vt:lpstr>
      <vt:lpstr>Grading of Classroom Based Assessments</vt:lpstr>
      <vt:lpstr>Ensuring Quality</vt:lpstr>
      <vt:lpstr>Assessment Task</vt:lpstr>
      <vt:lpstr>PowerPoint Presentation</vt:lpstr>
      <vt:lpstr>Grading in the State Examinations</vt:lpstr>
      <vt:lpstr>PowerPoint Presentation</vt:lpstr>
      <vt:lpstr>PowerPoint Presentation</vt:lpstr>
      <vt:lpstr>Schedule of 2nd year CBA’s per subject</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 Cycle</dc:title>
  <dc:creator>Noel Murray</dc:creator>
  <cp:lastModifiedBy>Noel Murray</cp:lastModifiedBy>
  <cp:revision>15</cp:revision>
  <dcterms:created xsi:type="dcterms:W3CDTF">2021-03-03T15:56:33Z</dcterms:created>
  <dcterms:modified xsi:type="dcterms:W3CDTF">2021-03-08T20:47:22Z</dcterms:modified>
</cp:coreProperties>
</file>