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7" r:id="rId5"/>
    <p:sldId id="260" r:id="rId6"/>
    <p:sldId id="259" r:id="rId7"/>
    <p:sldId id="265" r:id="rId8"/>
    <p:sldId id="261" r:id="rId9"/>
    <p:sldId id="268" r:id="rId10"/>
    <p:sldId id="269" r:id="rId11"/>
    <p:sldId id="271" r:id="rId12"/>
    <p:sldId id="272"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2525-FDB8-48A4-B9E7-F990E6D315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B40C04C-E965-4141-BAC8-3A3F50C7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DF81434-59A0-486B-A127-1F0948B4C3F0}"/>
              </a:ext>
            </a:extLst>
          </p:cNvPr>
          <p:cNvSpPr>
            <a:spLocks noGrp="1"/>
          </p:cNvSpPr>
          <p:nvPr>
            <p:ph type="dt" sz="half" idx="10"/>
          </p:nvPr>
        </p:nvSpPr>
        <p:spPr/>
        <p:txBody>
          <a:bodyPr/>
          <a:lstStyle/>
          <a:p>
            <a:fld id="{F7F15623-8DBF-4222-BAE2-C7151E2F70F6}" type="datetimeFigureOut">
              <a:rPr lang="en-IE" smtClean="0"/>
              <a:t>24/11/2018</a:t>
            </a:fld>
            <a:endParaRPr lang="en-IE" dirty="0"/>
          </a:p>
        </p:txBody>
      </p:sp>
      <p:sp>
        <p:nvSpPr>
          <p:cNvPr id="5" name="Footer Placeholder 4">
            <a:extLst>
              <a:ext uri="{FF2B5EF4-FFF2-40B4-BE49-F238E27FC236}">
                <a16:creationId xmlns:a16="http://schemas.microsoft.com/office/drawing/2014/main" id="{0A4B56A4-3EBC-42AF-95EC-0DB13CBEBF96}"/>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089AF57D-3187-4AC7-8439-8794D647BADB}"/>
              </a:ext>
            </a:extLst>
          </p:cNvPr>
          <p:cNvSpPr>
            <a:spLocks noGrp="1"/>
          </p:cNvSpPr>
          <p:nvPr>
            <p:ph type="sldNum" sz="quarter" idx="12"/>
          </p:nvPr>
        </p:nvSpPr>
        <p:spPr/>
        <p:txBody>
          <a:bodyPr/>
          <a:lstStyle/>
          <a:p>
            <a:fld id="{A053BEE8-5E5A-4C60-BC77-EF778DEA108B}" type="slidenum">
              <a:rPr lang="en-IE" smtClean="0"/>
              <a:t>‹#›</a:t>
            </a:fld>
            <a:endParaRPr lang="en-IE" dirty="0"/>
          </a:p>
        </p:txBody>
      </p:sp>
    </p:spTree>
    <p:extLst>
      <p:ext uri="{BB962C8B-B14F-4D97-AF65-F5344CB8AC3E}">
        <p14:creationId xmlns:p14="http://schemas.microsoft.com/office/powerpoint/2010/main" val="350347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E42A0-36A2-4077-B93F-7B6775FDE16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976E31F-05FE-456C-B03C-CBAC464E98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1D92C76-1AB8-428B-A3AE-CE3C2A26E152}"/>
              </a:ext>
            </a:extLst>
          </p:cNvPr>
          <p:cNvSpPr>
            <a:spLocks noGrp="1"/>
          </p:cNvSpPr>
          <p:nvPr>
            <p:ph type="dt" sz="half" idx="10"/>
          </p:nvPr>
        </p:nvSpPr>
        <p:spPr/>
        <p:txBody>
          <a:bodyPr/>
          <a:lstStyle/>
          <a:p>
            <a:fld id="{F7F15623-8DBF-4222-BAE2-C7151E2F70F6}" type="datetimeFigureOut">
              <a:rPr lang="en-IE" smtClean="0"/>
              <a:t>24/11/2018</a:t>
            </a:fld>
            <a:endParaRPr lang="en-IE" dirty="0"/>
          </a:p>
        </p:txBody>
      </p:sp>
      <p:sp>
        <p:nvSpPr>
          <p:cNvPr id="5" name="Footer Placeholder 4">
            <a:extLst>
              <a:ext uri="{FF2B5EF4-FFF2-40B4-BE49-F238E27FC236}">
                <a16:creationId xmlns:a16="http://schemas.microsoft.com/office/drawing/2014/main" id="{76F67B9E-5936-4B9E-ACE7-7EACE23C3AA2}"/>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F320169E-1DD2-41FA-986E-561ED1AB780D}"/>
              </a:ext>
            </a:extLst>
          </p:cNvPr>
          <p:cNvSpPr>
            <a:spLocks noGrp="1"/>
          </p:cNvSpPr>
          <p:nvPr>
            <p:ph type="sldNum" sz="quarter" idx="12"/>
          </p:nvPr>
        </p:nvSpPr>
        <p:spPr/>
        <p:txBody>
          <a:bodyPr/>
          <a:lstStyle/>
          <a:p>
            <a:fld id="{A053BEE8-5E5A-4C60-BC77-EF778DEA108B}" type="slidenum">
              <a:rPr lang="en-IE" smtClean="0"/>
              <a:t>‹#›</a:t>
            </a:fld>
            <a:endParaRPr lang="en-IE" dirty="0"/>
          </a:p>
        </p:txBody>
      </p:sp>
    </p:spTree>
    <p:extLst>
      <p:ext uri="{BB962C8B-B14F-4D97-AF65-F5344CB8AC3E}">
        <p14:creationId xmlns:p14="http://schemas.microsoft.com/office/powerpoint/2010/main" val="192537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DA74FF-7E64-4536-B2AD-31EAF59CEF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6F2DBD6-F204-46B9-9B3A-94C2508434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D653A3F-6E71-4C22-A5CB-A1420F48876B}"/>
              </a:ext>
            </a:extLst>
          </p:cNvPr>
          <p:cNvSpPr>
            <a:spLocks noGrp="1"/>
          </p:cNvSpPr>
          <p:nvPr>
            <p:ph type="dt" sz="half" idx="10"/>
          </p:nvPr>
        </p:nvSpPr>
        <p:spPr/>
        <p:txBody>
          <a:bodyPr/>
          <a:lstStyle/>
          <a:p>
            <a:fld id="{F7F15623-8DBF-4222-BAE2-C7151E2F70F6}" type="datetimeFigureOut">
              <a:rPr lang="en-IE" smtClean="0"/>
              <a:t>24/11/2018</a:t>
            </a:fld>
            <a:endParaRPr lang="en-IE" dirty="0"/>
          </a:p>
        </p:txBody>
      </p:sp>
      <p:sp>
        <p:nvSpPr>
          <p:cNvPr id="5" name="Footer Placeholder 4">
            <a:extLst>
              <a:ext uri="{FF2B5EF4-FFF2-40B4-BE49-F238E27FC236}">
                <a16:creationId xmlns:a16="http://schemas.microsoft.com/office/drawing/2014/main" id="{13D0661F-A755-4115-9B55-0FB5BD27E675}"/>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DF7C5726-B20F-4BBC-8E59-8AAD433326FF}"/>
              </a:ext>
            </a:extLst>
          </p:cNvPr>
          <p:cNvSpPr>
            <a:spLocks noGrp="1"/>
          </p:cNvSpPr>
          <p:nvPr>
            <p:ph type="sldNum" sz="quarter" idx="12"/>
          </p:nvPr>
        </p:nvSpPr>
        <p:spPr/>
        <p:txBody>
          <a:bodyPr/>
          <a:lstStyle/>
          <a:p>
            <a:fld id="{A053BEE8-5E5A-4C60-BC77-EF778DEA108B}" type="slidenum">
              <a:rPr lang="en-IE" smtClean="0"/>
              <a:t>‹#›</a:t>
            </a:fld>
            <a:endParaRPr lang="en-IE" dirty="0"/>
          </a:p>
        </p:txBody>
      </p:sp>
    </p:spTree>
    <p:extLst>
      <p:ext uri="{BB962C8B-B14F-4D97-AF65-F5344CB8AC3E}">
        <p14:creationId xmlns:p14="http://schemas.microsoft.com/office/powerpoint/2010/main" val="242535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5456-C1DF-4E1F-AC62-E5F5F3C4F24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447F268-6410-423C-959F-DBC6E47ACF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857FED5-8682-42AF-8635-84C3BB88FC6F}"/>
              </a:ext>
            </a:extLst>
          </p:cNvPr>
          <p:cNvSpPr>
            <a:spLocks noGrp="1"/>
          </p:cNvSpPr>
          <p:nvPr>
            <p:ph type="dt" sz="half" idx="10"/>
          </p:nvPr>
        </p:nvSpPr>
        <p:spPr/>
        <p:txBody>
          <a:bodyPr/>
          <a:lstStyle/>
          <a:p>
            <a:fld id="{F7F15623-8DBF-4222-BAE2-C7151E2F70F6}" type="datetimeFigureOut">
              <a:rPr lang="en-IE" smtClean="0"/>
              <a:t>24/11/2018</a:t>
            </a:fld>
            <a:endParaRPr lang="en-IE" dirty="0"/>
          </a:p>
        </p:txBody>
      </p:sp>
      <p:sp>
        <p:nvSpPr>
          <p:cNvPr id="5" name="Footer Placeholder 4">
            <a:extLst>
              <a:ext uri="{FF2B5EF4-FFF2-40B4-BE49-F238E27FC236}">
                <a16:creationId xmlns:a16="http://schemas.microsoft.com/office/drawing/2014/main" id="{12823DDB-18A1-47C3-8D65-D494A89B9A1A}"/>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A1041387-6985-40B0-B028-EE1DC30CED6D}"/>
              </a:ext>
            </a:extLst>
          </p:cNvPr>
          <p:cNvSpPr>
            <a:spLocks noGrp="1"/>
          </p:cNvSpPr>
          <p:nvPr>
            <p:ph type="sldNum" sz="quarter" idx="12"/>
          </p:nvPr>
        </p:nvSpPr>
        <p:spPr/>
        <p:txBody>
          <a:bodyPr/>
          <a:lstStyle/>
          <a:p>
            <a:fld id="{A053BEE8-5E5A-4C60-BC77-EF778DEA108B}" type="slidenum">
              <a:rPr lang="en-IE" smtClean="0"/>
              <a:t>‹#›</a:t>
            </a:fld>
            <a:endParaRPr lang="en-IE" dirty="0"/>
          </a:p>
        </p:txBody>
      </p:sp>
    </p:spTree>
    <p:extLst>
      <p:ext uri="{BB962C8B-B14F-4D97-AF65-F5344CB8AC3E}">
        <p14:creationId xmlns:p14="http://schemas.microsoft.com/office/powerpoint/2010/main" val="38847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5E60-494F-4EC9-8C67-CF7CB4E8C9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98E44AF-635E-4277-87FE-8EC73C53F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43D1C4-D13B-46CA-B782-86245CE2ACF1}"/>
              </a:ext>
            </a:extLst>
          </p:cNvPr>
          <p:cNvSpPr>
            <a:spLocks noGrp="1"/>
          </p:cNvSpPr>
          <p:nvPr>
            <p:ph type="dt" sz="half" idx="10"/>
          </p:nvPr>
        </p:nvSpPr>
        <p:spPr/>
        <p:txBody>
          <a:bodyPr/>
          <a:lstStyle/>
          <a:p>
            <a:fld id="{F7F15623-8DBF-4222-BAE2-C7151E2F70F6}" type="datetimeFigureOut">
              <a:rPr lang="en-IE" smtClean="0"/>
              <a:t>24/11/2018</a:t>
            </a:fld>
            <a:endParaRPr lang="en-IE" dirty="0"/>
          </a:p>
        </p:txBody>
      </p:sp>
      <p:sp>
        <p:nvSpPr>
          <p:cNvPr id="5" name="Footer Placeholder 4">
            <a:extLst>
              <a:ext uri="{FF2B5EF4-FFF2-40B4-BE49-F238E27FC236}">
                <a16:creationId xmlns:a16="http://schemas.microsoft.com/office/drawing/2014/main" id="{B6E58292-0F8A-4D9C-B867-B84A8341CA0A}"/>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7E877D76-E746-4D85-925E-B757BA2DC482}"/>
              </a:ext>
            </a:extLst>
          </p:cNvPr>
          <p:cNvSpPr>
            <a:spLocks noGrp="1"/>
          </p:cNvSpPr>
          <p:nvPr>
            <p:ph type="sldNum" sz="quarter" idx="12"/>
          </p:nvPr>
        </p:nvSpPr>
        <p:spPr/>
        <p:txBody>
          <a:bodyPr/>
          <a:lstStyle/>
          <a:p>
            <a:fld id="{A053BEE8-5E5A-4C60-BC77-EF778DEA108B}" type="slidenum">
              <a:rPr lang="en-IE" smtClean="0"/>
              <a:t>‹#›</a:t>
            </a:fld>
            <a:endParaRPr lang="en-IE" dirty="0"/>
          </a:p>
        </p:txBody>
      </p:sp>
    </p:spTree>
    <p:extLst>
      <p:ext uri="{BB962C8B-B14F-4D97-AF65-F5344CB8AC3E}">
        <p14:creationId xmlns:p14="http://schemas.microsoft.com/office/powerpoint/2010/main" val="315005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D84D-AA91-4EE9-B1E3-047664C31E7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A71A60A-E344-4A74-8C38-43402A042A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F160F8D-C79B-4197-89A0-55E5A81FE0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5A4A8C1-EBEB-4AE0-B4CC-C3575B6AFE1F}"/>
              </a:ext>
            </a:extLst>
          </p:cNvPr>
          <p:cNvSpPr>
            <a:spLocks noGrp="1"/>
          </p:cNvSpPr>
          <p:nvPr>
            <p:ph type="dt" sz="half" idx="10"/>
          </p:nvPr>
        </p:nvSpPr>
        <p:spPr/>
        <p:txBody>
          <a:bodyPr/>
          <a:lstStyle/>
          <a:p>
            <a:fld id="{F7F15623-8DBF-4222-BAE2-C7151E2F70F6}" type="datetimeFigureOut">
              <a:rPr lang="en-IE" smtClean="0"/>
              <a:t>24/11/2018</a:t>
            </a:fld>
            <a:endParaRPr lang="en-IE" dirty="0"/>
          </a:p>
        </p:txBody>
      </p:sp>
      <p:sp>
        <p:nvSpPr>
          <p:cNvPr id="6" name="Footer Placeholder 5">
            <a:extLst>
              <a:ext uri="{FF2B5EF4-FFF2-40B4-BE49-F238E27FC236}">
                <a16:creationId xmlns:a16="http://schemas.microsoft.com/office/drawing/2014/main" id="{37926379-A9FB-4652-A0AB-16337CBF6860}"/>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8EAAC857-EE2C-4BA2-A66C-5C850EA2E1D3}"/>
              </a:ext>
            </a:extLst>
          </p:cNvPr>
          <p:cNvSpPr>
            <a:spLocks noGrp="1"/>
          </p:cNvSpPr>
          <p:nvPr>
            <p:ph type="sldNum" sz="quarter" idx="12"/>
          </p:nvPr>
        </p:nvSpPr>
        <p:spPr/>
        <p:txBody>
          <a:bodyPr/>
          <a:lstStyle/>
          <a:p>
            <a:fld id="{A053BEE8-5E5A-4C60-BC77-EF778DEA108B}" type="slidenum">
              <a:rPr lang="en-IE" smtClean="0"/>
              <a:t>‹#›</a:t>
            </a:fld>
            <a:endParaRPr lang="en-IE" dirty="0"/>
          </a:p>
        </p:txBody>
      </p:sp>
    </p:spTree>
    <p:extLst>
      <p:ext uri="{BB962C8B-B14F-4D97-AF65-F5344CB8AC3E}">
        <p14:creationId xmlns:p14="http://schemas.microsoft.com/office/powerpoint/2010/main" val="418265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B5F1-0D43-4375-9BD8-CBAC49FC6D5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92BAC92-B251-42FF-8AC8-9CC1615C3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71A2F4-AF65-4899-B268-DEAA851FBF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DEBA222-698C-4460-B499-7D99BCD5E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365734-5614-4684-AD8E-7CCACE09A5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B552040-54FA-4A04-AD81-C9EFC1EBD48D}"/>
              </a:ext>
            </a:extLst>
          </p:cNvPr>
          <p:cNvSpPr>
            <a:spLocks noGrp="1"/>
          </p:cNvSpPr>
          <p:nvPr>
            <p:ph type="dt" sz="half" idx="10"/>
          </p:nvPr>
        </p:nvSpPr>
        <p:spPr/>
        <p:txBody>
          <a:bodyPr/>
          <a:lstStyle/>
          <a:p>
            <a:fld id="{F7F15623-8DBF-4222-BAE2-C7151E2F70F6}" type="datetimeFigureOut">
              <a:rPr lang="en-IE" smtClean="0"/>
              <a:t>24/11/2018</a:t>
            </a:fld>
            <a:endParaRPr lang="en-IE" dirty="0"/>
          </a:p>
        </p:txBody>
      </p:sp>
      <p:sp>
        <p:nvSpPr>
          <p:cNvPr id="8" name="Footer Placeholder 7">
            <a:extLst>
              <a:ext uri="{FF2B5EF4-FFF2-40B4-BE49-F238E27FC236}">
                <a16:creationId xmlns:a16="http://schemas.microsoft.com/office/drawing/2014/main" id="{2121D608-A938-4923-A34D-966A3306F922}"/>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5ADD4AE5-918E-4DAE-AF37-E925E197A4E8}"/>
              </a:ext>
            </a:extLst>
          </p:cNvPr>
          <p:cNvSpPr>
            <a:spLocks noGrp="1"/>
          </p:cNvSpPr>
          <p:nvPr>
            <p:ph type="sldNum" sz="quarter" idx="12"/>
          </p:nvPr>
        </p:nvSpPr>
        <p:spPr/>
        <p:txBody>
          <a:bodyPr/>
          <a:lstStyle/>
          <a:p>
            <a:fld id="{A053BEE8-5E5A-4C60-BC77-EF778DEA108B}" type="slidenum">
              <a:rPr lang="en-IE" smtClean="0"/>
              <a:t>‹#›</a:t>
            </a:fld>
            <a:endParaRPr lang="en-IE" dirty="0"/>
          </a:p>
        </p:txBody>
      </p:sp>
    </p:spTree>
    <p:extLst>
      <p:ext uri="{BB962C8B-B14F-4D97-AF65-F5344CB8AC3E}">
        <p14:creationId xmlns:p14="http://schemas.microsoft.com/office/powerpoint/2010/main" val="368351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36B8-58CD-4295-B33A-488E37372FD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8E9D5D1-7147-4006-A1B1-8FA8CF6EC6D9}"/>
              </a:ext>
            </a:extLst>
          </p:cNvPr>
          <p:cNvSpPr>
            <a:spLocks noGrp="1"/>
          </p:cNvSpPr>
          <p:nvPr>
            <p:ph type="dt" sz="half" idx="10"/>
          </p:nvPr>
        </p:nvSpPr>
        <p:spPr/>
        <p:txBody>
          <a:bodyPr/>
          <a:lstStyle/>
          <a:p>
            <a:fld id="{F7F15623-8DBF-4222-BAE2-C7151E2F70F6}" type="datetimeFigureOut">
              <a:rPr lang="en-IE" smtClean="0"/>
              <a:t>24/11/2018</a:t>
            </a:fld>
            <a:endParaRPr lang="en-IE" dirty="0"/>
          </a:p>
        </p:txBody>
      </p:sp>
      <p:sp>
        <p:nvSpPr>
          <p:cNvPr id="4" name="Footer Placeholder 3">
            <a:extLst>
              <a:ext uri="{FF2B5EF4-FFF2-40B4-BE49-F238E27FC236}">
                <a16:creationId xmlns:a16="http://schemas.microsoft.com/office/drawing/2014/main" id="{CE4841EB-00BE-4188-B79F-D5629FD74C31}"/>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D3F92569-42D6-4D79-9F95-69A606710D9D}"/>
              </a:ext>
            </a:extLst>
          </p:cNvPr>
          <p:cNvSpPr>
            <a:spLocks noGrp="1"/>
          </p:cNvSpPr>
          <p:nvPr>
            <p:ph type="sldNum" sz="quarter" idx="12"/>
          </p:nvPr>
        </p:nvSpPr>
        <p:spPr/>
        <p:txBody>
          <a:bodyPr/>
          <a:lstStyle/>
          <a:p>
            <a:fld id="{A053BEE8-5E5A-4C60-BC77-EF778DEA108B}" type="slidenum">
              <a:rPr lang="en-IE" smtClean="0"/>
              <a:t>‹#›</a:t>
            </a:fld>
            <a:endParaRPr lang="en-IE" dirty="0"/>
          </a:p>
        </p:txBody>
      </p:sp>
    </p:spTree>
    <p:extLst>
      <p:ext uri="{BB962C8B-B14F-4D97-AF65-F5344CB8AC3E}">
        <p14:creationId xmlns:p14="http://schemas.microsoft.com/office/powerpoint/2010/main" val="251529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65D47-F3C6-420A-AF88-ECA91C789EAD}"/>
              </a:ext>
            </a:extLst>
          </p:cNvPr>
          <p:cNvSpPr>
            <a:spLocks noGrp="1"/>
          </p:cNvSpPr>
          <p:nvPr>
            <p:ph type="dt" sz="half" idx="10"/>
          </p:nvPr>
        </p:nvSpPr>
        <p:spPr/>
        <p:txBody>
          <a:bodyPr/>
          <a:lstStyle/>
          <a:p>
            <a:fld id="{F7F15623-8DBF-4222-BAE2-C7151E2F70F6}" type="datetimeFigureOut">
              <a:rPr lang="en-IE" smtClean="0"/>
              <a:t>24/11/2018</a:t>
            </a:fld>
            <a:endParaRPr lang="en-IE" dirty="0"/>
          </a:p>
        </p:txBody>
      </p:sp>
      <p:sp>
        <p:nvSpPr>
          <p:cNvPr id="3" name="Footer Placeholder 2">
            <a:extLst>
              <a:ext uri="{FF2B5EF4-FFF2-40B4-BE49-F238E27FC236}">
                <a16:creationId xmlns:a16="http://schemas.microsoft.com/office/drawing/2014/main" id="{EFD00F49-CBCD-4C4E-997E-9E64BC75D786}"/>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1CF083C6-E93B-42CD-A328-9B52EE7A2EFA}"/>
              </a:ext>
            </a:extLst>
          </p:cNvPr>
          <p:cNvSpPr>
            <a:spLocks noGrp="1"/>
          </p:cNvSpPr>
          <p:nvPr>
            <p:ph type="sldNum" sz="quarter" idx="12"/>
          </p:nvPr>
        </p:nvSpPr>
        <p:spPr/>
        <p:txBody>
          <a:bodyPr/>
          <a:lstStyle/>
          <a:p>
            <a:fld id="{A053BEE8-5E5A-4C60-BC77-EF778DEA108B}" type="slidenum">
              <a:rPr lang="en-IE" smtClean="0"/>
              <a:t>‹#›</a:t>
            </a:fld>
            <a:endParaRPr lang="en-IE" dirty="0"/>
          </a:p>
        </p:txBody>
      </p:sp>
    </p:spTree>
    <p:extLst>
      <p:ext uri="{BB962C8B-B14F-4D97-AF65-F5344CB8AC3E}">
        <p14:creationId xmlns:p14="http://schemas.microsoft.com/office/powerpoint/2010/main" val="69970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4ECE-93FB-4E7E-B5BF-053DE48E9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A0EBC5F-AD1D-4CB3-B863-9DC3A7B2E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69C77C4-9370-4482-AD74-77FAE2793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46DF3E-C43F-4E3F-9BC7-F0CA9B3C3188}"/>
              </a:ext>
            </a:extLst>
          </p:cNvPr>
          <p:cNvSpPr>
            <a:spLocks noGrp="1"/>
          </p:cNvSpPr>
          <p:nvPr>
            <p:ph type="dt" sz="half" idx="10"/>
          </p:nvPr>
        </p:nvSpPr>
        <p:spPr/>
        <p:txBody>
          <a:bodyPr/>
          <a:lstStyle/>
          <a:p>
            <a:fld id="{F7F15623-8DBF-4222-BAE2-C7151E2F70F6}" type="datetimeFigureOut">
              <a:rPr lang="en-IE" smtClean="0"/>
              <a:t>24/11/2018</a:t>
            </a:fld>
            <a:endParaRPr lang="en-IE" dirty="0"/>
          </a:p>
        </p:txBody>
      </p:sp>
      <p:sp>
        <p:nvSpPr>
          <p:cNvPr id="6" name="Footer Placeholder 5">
            <a:extLst>
              <a:ext uri="{FF2B5EF4-FFF2-40B4-BE49-F238E27FC236}">
                <a16:creationId xmlns:a16="http://schemas.microsoft.com/office/drawing/2014/main" id="{5F75E48D-60C5-439E-B44C-BFA209004EB3}"/>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6D751959-BED3-4DC4-ADF9-CB134324AF9B}"/>
              </a:ext>
            </a:extLst>
          </p:cNvPr>
          <p:cNvSpPr>
            <a:spLocks noGrp="1"/>
          </p:cNvSpPr>
          <p:nvPr>
            <p:ph type="sldNum" sz="quarter" idx="12"/>
          </p:nvPr>
        </p:nvSpPr>
        <p:spPr/>
        <p:txBody>
          <a:bodyPr/>
          <a:lstStyle/>
          <a:p>
            <a:fld id="{A053BEE8-5E5A-4C60-BC77-EF778DEA108B}" type="slidenum">
              <a:rPr lang="en-IE" smtClean="0"/>
              <a:t>‹#›</a:t>
            </a:fld>
            <a:endParaRPr lang="en-IE" dirty="0"/>
          </a:p>
        </p:txBody>
      </p:sp>
    </p:spTree>
    <p:extLst>
      <p:ext uri="{BB962C8B-B14F-4D97-AF65-F5344CB8AC3E}">
        <p14:creationId xmlns:p14="http://schemas.microsoft.com/office/powerpoint/2010/main" val="291037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EFB1-BFF4-4ECF-9786-72A2DD756F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51DA4605-16C8-49B9-AEDB-CF487E7D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C444BB4D-06AF-4D0D-8199-AA135840C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A0DE0B-6561-475E-81B0-318C5ED477E0}"/>
              </a:ext>
            </a:extLst>
          </p:cNvPr>
          <p:cNvSpPr>
            <a:spLocks noGrp="1"/>
          </p:cNvSpPr>
          <p:nvPr>
            <p:ph type="dt" sz="half" idx="10"/>
          </p:nvPr>
        </p:nvSpPr>
        <p:spPr/>
        <p:txBody>
          <a:bodyPr/>
          <a:lstStyle/>
          <a:p>
            <a:fld id="{F7F15623-8DBF-4222-BAE2-C7151E2F70F6}" type="datetimeFigureOut">
              <a:rPr lang="en-IE" smtClean="0"/>
              <a:t>24/11/2018</a:t>
            </a:fld>
            <a:endParaRPr lang="en-IE" dirty="0"/>
          </a:p>
        </p:txBody>
      </p:sp>
      <p:sp>
        <p:nvSpPr>
          <p:cNvPr id="6" name="Footer Placeholder 5">
            <a:extLst>
              <a:ext uri="{FF2B5EF4-FFF2-40B4-BE49-F238E27FC236}">
                <a16:creationId xmlns:a16="http://schemas.microsoft.com/office/drawing/2014/main" id="{698FE7EE-D3B9-4226-BBF5-272590DFE85B}"/>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FA8D4FC4-D5C1-4E61-923E-24D947F1F32D}"/>
              </a:ext>
            </a:extLst>
          </p:cNvPr>
          <p:cNvSpPr>
            <a:spLocks noGrp="1"/>
          </p:cNvSpPr>
          <p:nvPr>
            <p:ph type="sldNum" sz="quarter" idx="12"/>
          </p:nvPr>
        </p:nvSpPr>
        <p:spPr/>
        <p:txBody>
          <a:bodyPr/>
          <a:lstStyle/>
          <a:p>
            <a:fld id="{A053BEE8-5E5A-4C60-BC77-EF778DEA108B}" type="slidenum">
              <a:rPr lang="en-IE" smtClean="0"/>
              <a:t>‹#›</a:t>
            </a:fld>
            <a:endParaRPr lang="en-IE" dirty="0"/>
          </a:p>
        </p:txBody>
      </p:sp>
    </p:spTree>
    <p:extLst>
      <p:ext uri="{BB962C8B-B14F-4D97-AF65-F5344CB8AC3E}">
        <p14:creationId xmlns:p14="http://schemas.microsoft.com/office/powerpoint/2010/main" val="171324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9B0C14-A302-4E02-9A1A-D4E699671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FE83ADC-EDA1-4AA5-A344-64BD9A02E2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03EF972-C375-4382-AE1B-ED8B2EAA2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15623-8DBF-4222-BAE2-C7151E2F70F6}" type="datetimeFigureOut">
              <a:rPr lang="en-IE" smtClean="0"/>
              <a:t>24/11/2018</a:t>
            </a:fld>
            <a:endParaRPr lang="en-IE" dirty="0"/>
          </a:p>
        </p:txBody>
      </p:sp>
      <p:sp>
        <p:nvSpPr>
          <p:cNvPr id="5" name="Footer Placeholder 4">
            <a:extLst>
              <a:ext uri="{FF2B5EF4-FFF2-40B4-BE49-F238E27FC236}">
                <a16:creationId xmlns:a16="http://schemas.microsoft.com/office/drawing/2014/main" id="{2B8F2CF2-D46F-4A1E-B6FB-40B740CCDD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29DD835B-35B3-4192-A188-7FE83AEFA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3BEE8-5E5A-4C60-BC77-EF778DEA108B}" type="slidenum">
              <a:rPr lang="en-IE" smtClean="0"/>
              <a:t>‹#›</a:t>
            </a:fld>
            <a:endParaRPr lang="en-IE" dirty="0"/>
          </a:p>
        </p:txBody>
      </p:sp>
    </p:spTree>
    <p:extLst>
      <p:ext uri="{BB962C8B-B14F-4D97-AF65-F5344CB8AC3E}">
        <p14:creationId xmlns:p14="http://schemas.microsoft.com/office/powerpoint/2010/main" val="3595661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ublicdomainpictures.net/view-image.php?image=56137&amp;picture=man-studying-cartoon"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tackoverflow.com/questions/21763341/char-array-malloc-sizeof-charlen-vs-malloc-sizeof-charlen" TargetMode="External"/><Relationship Id="rId7" Type="http://schemas.openxmlformats.org/officeDocument/2006/relationships/hyperlink" Target="https://pixabay.com/en/sandwich-bread-food-tomato-fresh-311262/" TargetMode="Externa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en.wikipedia.org/wiki/File:Userbox_family.png" TargetMode="External"/><Relationship Id="rId5" Type="http://schemas.openxmlformats.org/officeDocument/2006/relationships/hyperlink" Target="http://michaelnewnham.com/?m=201304" TargetMode="External"/><Relationship Id="rId10" Type="http://schemas.openxmlformats.org/officeDocument/2006/relationships/image" Target="../media/image19.png"/><Relationship Id="rId4" Type="http://schemas.openxmlformats.org/officeDocument/2006/relationships/image" Target="../media/image16.jpg"/><Relationship Id="rId9" Type="http://schemas.openxmlformats.org/officeDocument/2006/relationships/hyperlink" Target="http://publicdomainpictures.net/view-image.php?image=13523&amp;picture=tomando-un-descanso&amp;jazyk=j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yeaah-life.blogspot.com/2010/04/one-more-year-down.html"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vueltasconlalengua.wordpress.com/2013/05/03" TargetMode="External"/><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hyperlink" Target="https://stevemouldey.wordpress.com/tag/timetabl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hyperlink" Target="http://vickisnotebook.blogspot.com/2013/10/the-one-where-i-did-exercise-class.html" TargetMode="External"/><Relationship Id="rId3" Type="http://schemas.openxmlformats.org/officeDocument/2006/relationships/hyperlink" Target="https://openclipart.org/detail/38857/water-droplet-by-mbalax" TargetMode="External"/><Relationship Id="rId7" Type="http://schemas.openxmlformats.org/officeDocument/2006/relationships/hyperlink" Target="http://abantor-prolaap.blogspot.com/2011_12_01_archive.html" TargetMode="External"/><Relationship Id="rId12"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hyperlink" Target="http://sangregorio5aguilardecampoo.blogspot.com/2013_01_01_archive.html" TargetMode="External"/><Relationship Id="rId5" Type="http://schemas.openxmlformats.org/officeDocument/2006/relationships/hyperlink" Target="http://commons.wikimedia.org/wiki/File:Fish_icon_(The_Noun_Project_27052).svg" TargetMode="External"/><Relationship Id="rId10" Type="http://schemas.openxmlformats.org/officeDocument/2006/relationships/image" Target="../media/image8.jpg"/><Relationship Id="rId4" Type="http://schemas.openxmlformats.org/officeDocument/2006/relationships/image" Target="../media/image5.png"/><Relationship Id="rId9" Type="http://schemas.openxmlformats.org/officeDocument/2006/relationships/hyperlink" Target="http://lamunix.blogspot.com/2015/04/descansos-cerebrales-en-el-aula-brain.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rockylouproductions.com/blog_wp/2013/07/"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onjourdefrance.com/exercices/contenu/19/comprehension/525.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RedX.sv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openclipart.org/detail/167549/green-tick-simple"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07F8-C6EC-4517-8B2D-34C065C9FB84}"/>
              </a:ext>
            </a:extLst>
          </p:cNvPr>
          <p:cNvSpPr>
            <a:spLocks noGrp="1"/>
          </p:cNvSpPr>
          <p:nvPr>
            <p:ph type="ctrTitle"/>
          </p:nvPr>
        </p:nvSpPr>
        <p:spPr>
          <a:xfrm>
            <a:off x="1524000" y="477078"/>
            <a:ext cx="9144000" cy="3032885"/>
          </a:xfrm>
        </p:spPr>
        <p:txBody>
          <a:bodyPr/>
          <a:lstStyle/>
          <a:p>
            <a:r>
              <a:rPr lang="en-IE" b="1" dirty="0"/>
              <a:t>Effective Study Skills</a:t>
            </a:r>
          </a:p>
        </p:txBody>
      </p:sp>
      <p:sp>
        <p:nvSpPr>
          <p:cNvPr id="3" name="Subtitle 2">
            <a:extLst>
              <a:ext uri="{FF2B5EF4-FFF2-40B4-BE49-F238E27FC236}">
                <a16:creationId xmlns:a16="http://schemas.microsoft.com/office/drawing/2014/main" id="{9D36AE0B-3BB7-4D6C-BB9D-83E57F04E490}"/>
              </a:ext>
            </a:extLst>
          </p:cNvPr>
          <p:cNvSpPr>
            <a:spLocks noGrp="1"/>
          </p:cNvSpPr>
          <p:nvPr>
            <p:ph type="subTitle" idx="1"/>
          </p:nvPr>
        </p:nvSpPr>
        <p:spPr>
          <a:xfrm>
            <a:off x="1524000" y="3602038"/>
            <a:ext cx="9144000" cy="3255962"/>
          </a:xfrm>
        </p:spPr>
        <p:txBody>
          <a:bodyPr>
            <a:normAutofit/>
          </a:bodyPr>
          <a:lstStyle/>
          <a:p>
            <a:endParaRPr lang="en-IE" sz="4000" dirty="0"/>
          </a:p>
          <a:p>
            <a:r>
              <a:rPr lang="en-IE" sz="2800" dirty="0">
                <a:latin typeface="Lucida Handwriting" panose="03010101010101010101" pitchFamily="66" charset="0"/>
              </a:rPr>
              <a:t>Starting the Conversation</a:t>
            </a:r>
          </a:p>
          <a:p>
            <a:r>
              <a:rPr lang="en-IE" sz="2800" dirty="0"/>
              <a:t>Monday, 5</a:t>
            </a:r>
            <a:r>
              <a:rPr lang="en-IE" sz="2800" baseline="30000" dirty="0"/>
              <a:t>th</a:t>
            </a:r>
            <a:r>
              <a:rPr lang="en-IE" sz="2800" dirty="0"/>
              <a:t> November, 2018</a:t>
            </a:r>
          </a:p>
          <a:p>
            <a:r>
              <a:rPr lang="en-IE" sz="2800" dirty="0"/>
              <a:t>Monday, 12</a:t>
            </a:r>
            <a:r>
              <a:rPr lang="en-IE" sz="2800" baseline="30000" dirty="0"/>
              <a:t>th</a:t>
            </a:r>
            <a:r>
              <a:rPr lang="en-IE" sz="2800" dirty="0"/>
              <a:t> November, 2018</a:t>
            </a:r>
          </a:p>
          <a:p>
            <a:r>
              <a:rPr lang="en-IE" sz="2800" dirty="0"/>
              <a:t>HFSS Tutorial Time</a:t>
            </a:r>
          </a:p>
        </p:txBody>
      </p:sp>
      <p:pic>
        <p:nvPicPr>
          <p:cNvPr id="5" name="Picture 4">
            <a:extLst>
              <a:ext uri="{FF2B5EF4-FFF2-40B4-BE49-F238E27FC236}">
                <a16:creationId xmlns:a16="http://schemas.microsoft.com/office/drawing/2014/main" id="{937387B4-94E0-4409-9F1F-61196B7E48F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98393" y="1301261"/>
            <a:ext cx="1547798" cy="1048044"/>
          </a:xfrm>
          <a:prstGeom prst="rect">
            <a:avLst/>
          </a:prstGeom>
        </p:spPr>
      </p:pic>
    </p:spTree>
    <p:extLst>
      <p:ext uri="{BB962C8B-B14F-4D97-AF65-F5344CB8AC3E}">
        <p14:creationId xmlns:p14="http://schemas.microsoft.com/office/powerpoint/2010/main" val="3458759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49B3-A8AA-449F-8C2B-1C88D2FA4A51}"/>
              </a:ext>
            </a:extLst>
          </p:cNvPr>
          <p:cNvSpPr>
            <a:spLocks noGrp="1"/>
          </p:cNvSpPr>
          <p:nvPr>
            <p:ph type="title"/>
          </p:nvPr>
        </p:nvSpPr>
        <p:spPr>
          <a:xfrm>
            <a:off x="838200" y="365125"/>
            <a:ext cx="10515600" cy="1325563"/>
          </a:xfrm>
        </p:spPr>
        <p:txBody>
          <a:bodyPr/>
          <a:lstStyle/>
          <a:p>
            <a:r>
              <a:rPr lang="en-IE" dirty="0">
                <a:solidFill>
                  <a:srgbClr val="FF0000"/>
                </a:solidFill>
              </a:rPr>
              <a:t>Ensure you schedule the following into your Study Timetable:</a:t>
            </a:r>
          </a:p>
        </p:txBody>
      </p:sp>
      <p:sp>
        <p:nvSpPr>
          <p:cNvPr id="3" name="Content Placeholder 2">
            <a:extLst>
              <a:ext uri="{FF2B5EF4-FFF2-40B4-BE49-F238E27FC236}">
                <a16:creationId xmlns:a16="http://schemas.microsoft.com/office/drawing/2014/main" id="{AFDD5571-0F62-4BEA-B92A-339DD86D8A03}"/>
              </a:ext>
            </a:extLst>
          </p:cNvPr>
          <p:cNvSpPr>
            <a:spLocks noGrp="1"/>
          </p:cNvSpPr>
          <p:nvPr>
            <p:ph idx="1"/>
          </p:nvPr>
        </p:nvSpPr>
        <p:spPr>
          <a:xfrm>
            <a:off x="838200" y="1825625"/>
            <a:ext cx="10515600" cy="4351338"/>
          </a:xfrm>
        </p:spPr>
        <p:txBody>
          <a:bodyPr>
            <a:normAutofit lnSpcReduction="10000"/>
          </a:bodyPr>
          <a:lstStyle/>
          <a:p>
            <a:pPr marL="0" indent="0">
              <a:buNone/>
            </a:pPr>
            <a:r>
              <a:rPr lang="en-IE" dirty="0"/>
              <a:t>Homework </a:t>
            </a:r>
          </a:p>
          <a:p>
            <a:pPr marL="0" indent="0">
              <a:buNone/>
            </a:pPr>
            <a:endParaRPr lang="en-IE" dirty="0"/>
          </a:p>
          <a:p>
            <a:pPr marL="0" indent="0">
              <a:buNone/>
            </a:pPr>
            <a:r>
              <a:rPr lang="en-IE" dirty="0"/>
              <a:t>Extra-curricular activities</a:t>
            </a:r>
          </a:p>
          <a:p>
            <a:pPr marL="0" indent="0">
              <a:buNone/>
            </a:pPr>
            <a:endParaRPr lang="en-IE" dirty="0"/>
          </a:p>
          <a:p>
            <a:pPr marL="0" indent="0">
              <a:buNone/>
            </a:pPr>
            <a:r>
              <a:rPr lang="en-IE" dirty="0"/>
              <a:t>Lunch / Dinner </a:t>
            </a:r>
          </a:p>
          <a:p>
            <a:pPr marL="0" indent="0">
              <a:buNone/>
            </a:pPr>
            <a:endParaRPr lang="en-IE" dirty="0"/>
          </a:p>
          <a:p>
            <a:pPr marL="0" indent="0">
              <a:buNone/>
            </a:pPr>
            <a:r>
              <a:rPr lang="en-IE" dirty="0"/>
              <a:t>BREAKS – 10 minutes after every hour (Hydrate, Activate etc.)</a:t>
            </a:r>
          </a:p>
          <a:p>
            <a:pPr marL="0" indent="0">
              <a:buNone/>
            </a:pPr>
            <a:endParaRPr lang="en-IE" dirty="0"/>
          </a:p>
          <a:p>
            <a:pPr marL="0" indent="0">
              <a:buNone/>
            </a:pPr>
            <a:r>
              <a:rPr lang="en-IE" dirty="0"/>
              <a:t>Family Time /Chores </a:t>
            </a:r>
          </a:p>
          <a:p>
            <a:pPr marL="0" indent="0">
              <a:buNone/>
            </a:pPr>
            <a:endParaRPr lang="en-IE" dirty="0"/>
          </a:p>
          <a:p>
            <a:pPr marL="0" indent="0">
              <a:buNone/>
            </a:pPr>
            <a:endParaRPr lang="en-IE" dirty="0"/>
          </a:p>
        </p:txBody>
      </p:sp>
      <p:pic>
        <p:nvPicPr>
          <p:cNvPr id="5" name="Picture 4">
            <a:extLst>
              <a:ext uri="{FF2B5EF4-FFF2-40B4-BE49-F238E27FC236}">
                <a16:creationId xmlns:a16="http://schemas.microsoft.com/office/drawing/2014/main" id="{6646C785-BC4C-4EB7-8E25-1FE77A91B6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86331" y="1046922"/>
            <a:ext cx="2266122" cy="1899203"/>
          </a:xfrm>
          <a:prstGeom prst="rect">
            <a:avLst/>
          </a:prstGeom>
        </p:spPr>
      </p:pic>
      <p:pic>
        <p:nvPicPr>
          <p:cNvPr id="8" name="Picture 7">
            <a:extLst>
              <a:ext uri="{FF2B5EF4-FFF2-40B4-BE49-F238E27FC236}">
                <a16:creationId xmlns:a16="http://schemas.microsoft.com/office/drawing/2014/main" id="{4F1A6CCD-4E8A-442E-9864-660B7E737C0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15627" y="3176957"/>
            <a:ext cx="3175000" cy="1204155"/>
          </a:xfrm>
          <a:prstGeom prst="rect">
            <a:avLst/>
          </a:prstGeom>
        </p:spPr>
      </p:pic>
      <p:pic>
        <p:nvPicPr>
          <p:cNvPr id="11" name="Picture 10">
            <a:extLst>
              <a:ext uri="{FF2B5EF4-FFF2-40B4-BE49-F238E27FC236}">
                <a16:creationId xmlns:a16="http://schemas.microsoft.com/office/drawing/2014/main" id="{27DA7784-0CD1-40C2-9205-C8463837264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615635" y="3176957"/>
            <a:ext cx="2480365" cy="1370575"/>
          </a:xfrm>
          <a:prstGeom prst="rect">
            <a:avLst/>
          </a:prstGeom>
        </p:spPr>
      </p:pic>
      <p:pic>
        <p:nvPicPr>
          <p:cNvPr id="17" name="Picture 16">
            <a:extLst>
              <a:ext uri="{FF2B5EF4-FFF2-40B4-BE49-F238E27FC236}">
                <a16:creationId xmlns:a16="http://schemas.microsoft.com/office/drawing/2014/main" id="{FF8E7851-2241-4349-993A-731AB031274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669137" y="4924736"/>
            <a:ext cx="2157889" cy="1387164"/>
          </a:xfrm>
          <a:prstGeom prst="rect">
            <a:avLst/>
          </a:prstGeom>
        </p:spPr>
      </p:pic>
      <p:pic>
        <p:nvPicPr>
          <p:cNvPr id="19" name="Picture 18">
            <a:extLst>
              <a:ext uri="{FF2B5EF4-FFF2-40B4-BE49-F238E27FC236}">
                <a16:creationId xmlns:a16="http://schemas.microsoft.com/office/drawing/2014/main" id="{A5EF4CB1-2D6E-4944-A684-8B5DCD9B522F}"/>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465983" y="5446643"/>
            <a:ext cx="3676380" cy="1232453"/>
          </a:xfrm>
          <a:prstGeom prst="rect">
            <a:avLst/>
          </a:prstGeom>
        </p:spPr>
      </p:pic>
    </p:spTree>
    <p:extLst>
      <p:ext uri="{BB962C8B-B14F-4D97-AF65-F5344CB8AC3E}">
        <p14:creationId xmlns:p14="http://schemas.microsoft.com/office/powerpoint/2010/main" val="240002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9F34-828C-405A-B4D1-2407D6702C40}"/>
              </a:ext>
            </a:extLst>
          </p:cNvPr>
          <p:cNvSpPr>
            <a:spLocks noGrp="1"/>
          </p:cNvSpPr>
          <p:nvPr>
            <p:ph type="title"/>
          </p:nvPr>
        </p:nvSpPr>
        <p:spPr>
          <a:xfrm>
            <a:off x="838200" y="106017"/>
            <a:ext cx="10515600" cy="834887"/>
          </a:xfrm>
        </p:spPr>
        <p:txBody>
          <a:bodyPr>
            <a:normAutofit fontScale="90000"/>
          </a:bodyPr>
          <a:lstStyle/>
          <a:p>
            <a:r>
              <a:rPr lang="en-IE" sz="3200" b="1" dirty="0"/>
              <a:t>Sample</a:t>
            </a:r>
            <a:r>
              <a:rPr lang="en-IE" sz="3200" dirty="0"/>
              <a:t> Template for Weekly Study Timetable –</a:t>
            </a:r>
            <a:br>
              <a:rPr lang="en-IE" sz="3200" dirty="0"/>
            </a:br>
            <a:r>
              <a:rPr lang="en-IE" sz="3200" dirty="0"/>
              <a:t> As you can see it’s also unfinished! Note Study ends before10pm</a:t>
            </a:r>
          </a:p>
        </p:txBody>
      </p:sp>
      <p:graphicFrame>
        <p:nvGraphicFramePr>
          <p:cNvPr id="7" name="Content Placeholder 6">
            <a:extLst>
              <a:ext uri="{FF2B5EF4-FFF2-40B4-BE49-F238E27FC236}">
                <a16:creationId xmlns:a16="http://schemas.microsoft.com/office/drawing/2014/main" id="{288D0443-2256-4DA1-8653-34C671EC2824}"/>
              </a:ext>
            </a:extLst>
          </p:cNvPr>
          <p:cNvGraphicFramePr>
            <a:graphicFrameLocks noGrp="1"/>
          </p:cNvGraphicFramePr>
          <p:nvPr>
            <p:ph idx="1"/>
            <p:extLst>
              <p:ext uri="{D42A27DB-BD31-4B8C-83A1-F6EECF244321}">
                <p14:modId xmlns:p14="http://schemas.microsoft.com/office/powerpoint/2010/main" val="2499400403"/>
              </p:ext>
            </p:extLst>
          </p:nvPr>
        </p:nvGraphicFramePr>
        <p:xfrm>
          <a:off x="1725512" y="1119185"/>
          <a:ext cx="8740976" cy="5091118"/>
        </p:xfrm>
        <a:graphic>
          <a:graphicData uri="http://schemas.openxmlformats.org/drawingml/2006/table">
            <a:tbl>
              <a:tblPr firstRow="1" firstCol="1" bandRow="1"/>
              <a:tblGrid>
                <a:gridCol w="1092309">
                  <a:extLst>
                    <a:ext uri="{9D8B030D-6E8A-4147-A177-3AD203B41FA5}">
                      <a16:colId xmlns:a16="http://schemas.microsoft.com/office/drawing/2014/main" val="580730855"/>
                    </a:ext>
                  </a:extLst>
                </a:gridCol>
                <a:gridCol w="1092309">
                  <a:extLst>
                    <a:ext uri="{9D8B030D-6E8A-4147-A177-3AD203B41FA5}">
                      <a16:colId xmlns:a16="http://schemas.microsoft.com/office/drawing/2014/main" val="4038743186"/>
                    </a:ext>
                  </a:extLst>
                </a:gridCol>
                <a:gridCol w="1092309">
                  <a:extLst>
                    <a:ext uri="{9D8B030D-6E8A-4147-A177-3AD203B41FA5}">
                      <a16:colId xmlns:a16="http://schemas.microsoft.com/office/drawing/2014/main" val="3812870412"/>
                    </a:ext>
                  </a:extLst>
                </a:gridCol>
                <a:gridCol w="1092309">
                  <a:extLst>
                    <a:ext uri="{9D8B030D-6E8A-4147-A177-3AD203B41FA5}">
                      <a16:colId xmlns:a16="http://schemas.microsoft.com/office/drawing/2014/main" val="1116777420"/>
                    </a:ext>
                  </a:extLst>
                </a:gridCol>
                <a:gridCol w="1092935">
                  <a:extLst>
                    <a:ext uri="{9D8B030D-6E8A-4147-A177-3AD203B41FA5}">
                      <a16:colId xmlns:a16="http://schemas.microsoft.com/office/drawing/2014/main" val="814619450"/>
                    </a:ext>
                  </a:extLst>
                </a:gridCol>
                <a:gridCol w="1092935">
                  <a:extLst>
                    <a:ext uri="{9D8B030D-6E8A-4147-A177-3AD203B41FA5}">
                      <a16:colId xmlns:a16="http://schemas.microsoft.com/office/drawing/2014/main" val="341215407"/>
                    </a:ext>
                  </a:extLst>
                </a:gridCol>
                <a:gridCol w="1092935">
                  <a:extLst>
                    <a:ext uri="{9D8B030D-6E8A-4147-A177-3AD203B41FA5}">
                      <a16:colId xmlns:a16="http://schemas.microsoft.com/office/drawing/2014/main" val="1868343682"/>
                    </a:ext>
                  </a:extLst>
                </a:gridCol>
                <a:gridCol w="1092935">
                  <a:extLst>
                    <a:ext uri="{9D8B030D-6E8A-4147-A177-3AD203B41FA5}">
                      <a16:colId xmlns:a16="http://schemas.microsoft.com/office/drawing/2014/main" val="1913461943"/>
                    </a:ext>
                  </a:extLst>
                </a:gridCol>
              </a:tblGrid>
              <a:tr h="169204">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Monday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Tuesday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Wednesday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Thursday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Friday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Saturday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Sunday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259418"/>
                  </a:ext>
                </a:extLst>
              </a:tr>
              <a:tr h="346243">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09:00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Geography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Volcanoes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Chemistry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Stoichiometry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84052020"/>
                  </a:ext>
                </a:extLst>
              </a:tr>
              <a:tr h="346243">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Maths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Algebra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Gaeilge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Aiste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151941246"/>
                  </a:ext>
                </a:extLst>
              </a:tr>
              <a:tr h="346243">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School</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German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Oral – School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Mass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546559"/>
                  </a:ext>
                </a:extLst>
              </a:tr>
              <a:tr h="346243">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English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Essay on Othello</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Sarsfields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82755829"/>
                  </a:ext>
                </a:extLst>
              </a:tr>
              <a:tr h="346243">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Match</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88074460"/>
                  </a:ext>
                </a:extLst>
              </a:tr>
              <a:tr h="346243">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14:00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Homework</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Visit Granny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914458"/>
                  </a:ext>
                </a:extLst>
              </a:tr>
              <a:tr h="346243">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Homework</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Shopping</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812992"/>
                  </a:ext>
                </a:extLst>
              </a:tr>
              <a:tr h="346243">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16:00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Piano lesson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Prepare school bag and lunch</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544756"/>
                  </a:ext>
                </a:extLst>
              </a:tr>
              <a:tr h="346243">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17:00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Homework</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Homework</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Dinner</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Homework</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Homework</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061424"/>
                  </a:ext>
                </a:extLst>
              </a:tr>
              <a:tr h="346243">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18:00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Homework</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Homework</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Homework</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Homework</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939446"/>
                  </a:ext>
                </a:extLst>
              </a:tr>
              <a:tr h="523280">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19:00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Sarsfields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Gaeilge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Aimsir Chaite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Gaeilge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Comprehensions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German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Letters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529471"/>
                  </a:ext>
                </a:extLst>
              </a:tr>
              <a:tr h="346243">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Football</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Maths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Statistics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Chemistry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Organic</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English</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Othello</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231248"/>
                  </a:ext>
                </a:extLst>
              </a:tr>
              <a:tr h="523280">
                <a:tc>
                  <a:txBody>
                    <a:bodyPr/>
                    <a:lstStyle/>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21:00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English</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Novel Chapters 4-6</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Geography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Rocks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Walk Dog</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Maths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Do Revision Qs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Read magazine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Bed Early</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82" marR="67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071527"/>
                  </a:ext>
                </a:extLst>
              </a:tr>
            </a:tbl>
          </a:graphicData>
        </a:graphic>
      </p:graphicFrame>
      <p:sp>
        <p:nvSpPr>
          <p:cNvPr id="8" name="Rectangle 2">
            <a:extLst>
              <a:ext uri="{FF2B5EF4-FFF2-40B4-BE49-F238E27FC236}">
                <a16:creationId xmlns:a16="http://schemas.microsoft.com/office/drawing/2014/main" id="{A14120F6-B290-42AE-B117-1747480D39F2}"/>
              </a:ext>
            </a:extLst>
          </p:cNvPr>
          <p:cNvSpPr>
            <a:spLocks noChangeArrowheads="1"/>
          </p:cNvSpPr>
          <p:nvPr/>
        </p:nvSpPr>
        <p:spPr bwMode="auto">
          <a:xfrm>
            <a:off x="1725613" y="1119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Tree>
    <p:extLst>
      <p:ext uri="{BB962C8B-B14F-4D97-AF65-F5344CB8AC3E}">
        <p14:creationId xmlns:p14="http://schemas.microsoft.com/office/powerpoint/2010/main" val="187396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69F2-E80B-4D46-A7E4-09647FCE22C6}"/>
              </a:ext>
            </a:extLst>
          </p:cNvPr>
          <p:cNvSpPr>
            <a:spLocks noGrp="1"/>
          </p:cNvSpPr>
          <p:nvPr>
            <p:ph type="title"/>
          </p:nvPr>
        </p:nvSpPr>
        <p:spPr/>
        <p:txBody>
          <a:bodyPr/>
          <a:lstStyle/>
          <a:p>
            <a:r>
              <a:rPr lang="en-IE" dirty="0">
                <a:solidFill>
                  <a:srgbClr val="FF0000"/>
                </a:solidFill>
              </a:rPr>
              <a:t>Over To YOU….</a:t>
            </a:r>
          </a:p>
        </p:txBody>
      </p:sp>
      <p:sp>
        <p:nvSpPr>
          <p:cNvPr id="3" name="Content Placeholder 2">
            <a:extLst>
              <a:ext uri="{FF2B5EF4-FFF2-40B4-BE49-F238E27FC236}">
                <a16:creationId xmlns:a16="http://schemas.microsoft.com/office/drawing/2014/main" id="{7077EEC2-1642-4952-B8BF-0A0C3B5B0F96}"/>
              </a:ext>
            </a:extLst>
          </p:cNvPr>
          <p:cNvSpPr>
            <a:spLocks noGrp="1"/>
          </p:cNvSpPr>
          <p:nvPr>
            <p:ph idx="1"/>
          </p:nvPr>
        </p:nvSpPr>
        <p:spPr/>
        <p:txBody>
          <a:bodyPr>
            <a:normAutofit fontScale="92500" lnSpcReduction="10000"/>
          </a:bodyPr>
          <a:lstStyle/>
          <a:p>
            <a:pPr marL="0" indent="0" algn="ctr">
              <a:buNone/>
            </a:pPr>
            <a:r>
              <a:rPr lang="en-IE" dirty="0">
                <a:solidFill>
                  <a:srgbClr val="FF0000"/>
                </a:solidFill>
              </a:rPr>
              <a:t>Design your own, unique Study Timetable for this week</a:t>
            </a:r>
          </a:p>
          <a:p>
            <a:r>
              <a:rPr lang="en-IE" dirty="0"/>
              <a:t>Set attainable targets for each study session</a:t>
            </a:r>
          </a:p>
          <a:p>
            <a:r>
              <a:rPr lang="en-IE" dirty="0"/>
              <a:t>Don’t forget to take a break after 1 hour of study </a:t>
            </a:r>
          </a:p>
          <a:p>
            <a:pPr marL="0" indent="0">
              <a:buNone/>
            </a:pPr>
            <a:r>
              <a:rPr lang="en-IE" dirty="0"/>
              <a:t>				(Similarly, Don’t forget to go back to study!)</a:t>
            </a:r>
          </a:p>
          <a:p>
            <a:r>
              <a:rPr lang="en-IE" dirty="0"/>
              <a:t>If you have </a:t>
            </a:r>
            <a:r>
              <a:rPr lang="en-IE" u="sng" dirty="0"/>
              <a:t>Orals</a:t>
            </a:r>
            <a:r>
              <a:rPr lang="en-IE" dirty="0"/>
              <a:t>, you will need to ensure you practise speaking out loud </a:t>
            </a:r>
          </a:p>
          <a:p>
            <a:r>
              <a:rPr lang="en-IE" dirty="0"/>
              <a:t>If you have </a:t>
            </a:r>
            <a:r>
              <a:rPr lang="en-IE" u="sng" dirty="0"/>
              <a:t>Aurals</a:t>
            </a:r>
            <a:r>
              <a:rPr lang="en-IE" dirty="0"/>
              <a:t>, you will need to devote time to practising your listening </a:t>
            </a:r>
          </a:p>
          <a:p>
            <a:r>
              <a:rPr lang="en-IE" dirty="0"/>
              <a:t>If you have </a:t>
            </a:r>
            <a:r>
              <a:rPr lang="en-IE" u="sng" dirty="0"/>
              <a:t>Practicals</a:t>
            </a:r>
            <a:r>
              <a:rPr lang="en-IE" dirty="0"/>
              <a:t>, you will need to devote time to practise your skills</a:t>
            </a:r>
          </a:p>
          <a:p>
            <a:pPr marL="0" indent="0" algn="ctr">
              <a:buNone/>
            </a:pPr>
            <a:r>
              <a:rPr lang="en-IE" b="1" dirty="0">
                <a:solidFill>
                  <a:srgbClr val="FF0000"/>
                </a:solidFill>
              </a:rPr>
              <a:t>You Can Do This! Best of Luck! </a:t>
            </a:r>
          </a:p>
          <a:p>
            <a:pPr marL="0" indent="0" algn="ctr">
              <a:buNone/>
            </a:pPr>
            <a:r>
              <a:rPr lang="en-IE" sz="1900" b="1" dirty="0">
                <a:solidFill>
                  <a:srgbClr val="FF0000"/>
                </a:solidFill>
              </a:rPr>
              <a:t>We’ll check in next Monday with any questions or ideas that you may have.</a:t>
            </a:r>
          </a:p>
          <a:p>
            <a:pPr marL="0" indent="0" algn="ctr">
              <a:buNone/>
            </a:pPr>
            <a:r>
              <a:rPr lang="en-IE" sz="1900" b="1" dirty="0">
                <a:solidFill>
                  <a:srgbClr val="FF0000"/>
                </a:solidFill>
              </a:rPr>
              <a:t>Your Year Head will also be discussing Effective Studying at your next Assembly.</a:t>
            </a:r>
          </a:p>
          <a:p>
            <a:pPr marL="0" indent="0" algn="ctr">
              <a:buNone/>
            </a:pPr>
            <a:endParaRPr lang="en-IE" b="1" dirty="0">
              <a:solidFill>
                <a:srgbClr val="FF0000"/>
              </a:solidFill>
            </a:endParaRPr>
          </a:p>
        </p:txBody>
      </p:sp>
      <p:pic>
        <p:nvPicPr>
          <p:cNvPr id="5" name="Picture 4">
            <a:extLst>
              <a:ext uri="{FF2B5EF4-FFF2-40B4-BE49-F238E27FC236}">
                <a16:creationId xmlns:a16="http://schemas.microsoft.com/office/drawing/2014/main" id="{23D2EE89-5784-41FF-8390-4C6523A2DE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89235" y="260799"/>
            <a:ext cx="4586748" cy="1497357"/>
          </a:xfrm>
          <a:prstGeom prst="rect">
            <a:avLst/>
          </a:prstGeom>
        </p:spPr>
      </p:pic>
    </p:spTree>
    <p:extLst>
      <p:ext uri="{BB962C8B-B14F-4D97-AF65-F5344CB8AC3E}">
        <p14:creationId xmlns:p14="http://schemas.microsoft.com/office/powerpoint/2010/main" val="60165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AB47-C772-49B5-9EA4-2A31A1E8B210}"/>
              </a:ext>
            </a:extLst>
          </p:cNvPr>
          <p:cNvSpPr>
            <a:spLocks noGrp="1"/>
          </p:cNvSpPr>
          <p:nvPr>
            <p:ph type="title"/>
          </p:nvPr>
        </p:nvSpPr>
        <p:spPr/>
        <p:txBody>
          <a:bodyPr>
            <a:normAutofit/>
          </a:bodyPr>
          <a:lstStyle/>
          <a:p>
            <a:r>
              <a:rPr lang="en-IE" dirty="0">
                <a:solidFill>
                  <a:schemeClr val="accent2"/>
                </a:solidFill>
              </a:rPr>
              <a:t>Reminder: Christmas Exams commence 					December 17</a:t>
            </a:r>
            <a:r>
              <a:rPr lang="en-IE" baseline="30000" dirty="0">
                <a:solidFill>
                  <a:schemeClr val="accent2"/>
                </a:solidFill>
              </a:rPr>
              <a:t>th</a:t>
            </a:r>
            <a:r>
              <a:rPr lang="en-IE">
                <a:solidFill>
                  <a:schemeClr val="accent2"/>
                </a:solidFill>
              </a:rPr>
              <a:t>, 2018* </a:t>
            </a:r>
            <a:r>
              <a:rPr lang="en-IE" sz="1400">
                <a:solidFill>
                  <a:schemeClr val="accent2"/>
                </a:solidFill>
              </a:rPr>
              <a:t>*</a:t>
            </a:r>
            <a:r>
              <a:rPr lang="en-IE" sz="1200">
                <a:solidFill>
                  <a:schemeClr val="accent2"/>
                </a:solidFill>
              </a:rPr>
              <a:t>for </a:t>
            </a:r>
            <a:r>
              <a:rPr lang="en-IE" sz="1200" dirty="0">
                <a:solidFill>
                  <a:schemeClr val="accent2"/>
                </a:solidFill>
              </a:rPr>
              <a:t>most </a:t>
            </a:r>
            <a:r>
              <a:rPr lang="en-IE" sz="1200">
                <a:solidFill>
                  <a:schemeClr val="accent2"/>
                </a:solidFill>
              </a:rPr>
              <a:t>year groups.</a:t>
            </a:r>
            <a:endParaRPr lang="en-IE" dirty="0">
              <a:solidFill>
                <a:schemeClr val="accent2"/>
              </a:solidFill>
            </a:endParaRPr>
          </a:p>
        </p:txBody>
      </p:sp>
      <p:pic>
        <p:nvPicPr>
          <p:cNvPr id="8" name="Content Placeholder 7">
            <a:extLst>
              <a:ext uri="{FF2B5EF4-FFF2-40B4-BE49-F238E27FC236}">
                <a16:creationId xmlns:a16="http://schemas.microsoft.com/office/drawing/2014/main" id="{E9FB6E80-3EDE-4B00-A022-A92AE95C41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911" y="1690688"/>
            <a:ext cx="9762977" cy="4963330"/>
          </a:xfrm>
        </p:spPr>
      </p:pic>
    </p:spTree>
    <p:extLst>
      <p:ext uri="{BB962C8B-B14F-4D97-AF65-F5344CB8AC3E}">
        <p14:creationId xmlns:p14="http://schemas.microsoft.com/office/powerpoint/2010/main" val="14444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0D04-54EA-484E-9D58-6F5D6DF136A6}"/>
              </a:ext>
            </a:extLst>
          </p:cNvPr>
          <p:cNvSpPr>
            <a:spLocks noGrp="1"/>
          </p:cNvSpPr>
          <p:nvPr>
            <p:ph type="title"/>
          </p:nvPr>
        </p:nvSpPr>
        <p:spPr/>
        <p:txBody>
          <a:bodyPr/>
          <a:lstStyle/>
          <a:p>
            <a:r>
              <a:rPr lang="en-IE" dirty="0"/>
              <a:t>Week 1 &amp; 2 of </a:t>
            </a:r>
            <a:r>
              <a:rPr lang="en-IE" b="1" dirty="0"/>
              <a:t>Effective Study Skills</a:t>
            </a:r>
          </a:p>
        </p:txBody>
      </p:sp>
      <p:sp>
        <p:nvSpPr>
          <p:cNvPr id="3" name="Content Placeholder 2">
            <a:extLst>
              <a:ext uri="{FF2B5EF4-FFF2-40B4-BE49-F238E27FC236}">
                <a16:creationId xmlns:a16="http://schemas.microsoft.com/office/drawing/2014/main" id="{87E2EF56-31C5-4D6A-9515-D5AFC7F17C1E}"/>
              </a:ext>
            </a:extLst>
          </p:cNvPr>
          <p:cNvSpPr>
            <a:spLocks noGrp="1"/>
          </p:cNvSpPr>
          <p:nvPr>
            <p:ph idx="1"/>
          </p:nvPr>
        </p:nvSpPr>
        <p:spPr>
          <a:xfrm>
            <a:off x="838200" y="1825624"/>
            <a:ext cx="10515600" cy="4890615"/>
          </a:xfrm>
        </p:spPr>
        <p:txBody>
          <a:bodyPr/>
          <a:lstStyle/>
          <a:p>
            <a:pPr marL="0" indent="0">
              <a:buNone/>
            </a:pPr>
            <a:r>
              <a:rPr lang="en-IE" dirty="0"/>
              <a:t>In your journal, just a few pages after pg. 68 and before the Homework section starts, there is a section on </a:t>
            </a:r>
            <a:r>
              <a:rPr lang="en-IE" dirty="0">
                <a:solidFill>
                  <a:srgbClr val="FF0000"/>
                </a:solidFill>
              </a:rPr>
              <a:t>“Study – Recommended Practice”.</a:t>
            </a:r>
          </a:p>
          <a:p>
            <a:pPr marL="0" indent="0">
              <a:buNone/>
            </a:pPr>
            <a:endParaRPr lang="en-IE" dirty="0"/>
          </a:p>
          <a:p>
            <a:pPr marL="0" indent="0">
              <a:buNone/>
            </a:pPr>
            <a:r>
              <a:rPr lang="en-IE" dirty="0"/>
              <a:t>Today in Tutor time, we are going to concentrate on the first page of this study section.</a:t>
            </a:r>
          </a:p>
          <a:p>
            <a:pPr marL="0" indent="0">
              <a:buNone/>
            </a:pPr>
            <a:endParaRPr lang="en-IE" dirty="0"/>
          </a:p>
          <a:p>
            <a:pPr marL="0" indent="0">
              <a:buNone/>
            </a:pPr>
            <a:r>
              <a:rPr lang="en-IE" dirty="0"/>
              <a:t>There are </a:t>
            </a:r>
            <a:r>
              <a:rPr lang="en-IE" dirty="0">
                <a:solidFill>
                  <a:srgbClr val="FF0000"/>
                </a:solidFill>
              </a:rPr>
              <a:t>6 weeks to the Christmas 2018 exams</a:t>
            </a:r>
            <a:r>
              <a:rPr lang="en-IE" dirty="0"/>
              <a:t>, so today is the day to draw up a study timetable! </a:t>
            </a:r>
          </a:p>
        </p:txBody>
      </p:sp>
      <p:pic>
        <p:nvPicPr>
          <p:cNvPr id="5" name="Picture 4">
            <a:extLst>
              <a:ext uri="{FF2B5EF4-FFF2-40B4-BE49-F238E27FC236}">
                <a16:creationId xmlns:a16="http://schemas.microsoft.com/office/drawing/2014/main" id="{39A5278D-A61A-40E9-A6D3-7B239A1C19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37983" y="0"/>
            <a:ext cx="2632340" cy="1911160"/>
          </a:xfrm>
          <a:prstGeom prst="rect">
            <a:avLst/>
          </a:prstGeom>
        </p:spPr>
      </p:pic>
      <p:pic>
        <p:nvPicPr>
          <p:cNvPr id="8" name="Picture 7">
            <a:extLst>
              <a:ext uri="{FF2B5EF4-FFF2-40B4-BE49-F238E27FC236}">
                <a16:creationId xmlns:a16="http://schemas.microsoft.com/office/drawing/2014/main" id="{74F4B2B8-F172-47D2-A8EE-169484FE17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16393" y="5120639"/>
            <a:ext cx="4512945" cy="1595601"/>
          </a:xfrm>
          <a:prstGeom prst="rect">
            <a:avLst/>
          </a:prstGeom>
        </p:spPr>
      </p:pic>
      <p:sp>
        <p:nvSpPr>
          <p:cNvPr id="9" name="TextBox 8">
            <a:extLst>
              <a:ext uri="{FF2B5EF4-FFF2-40B4-BE49-F238E27FC236}">
                <a16:creationId xmlns:a16="http://schemas.microsoft.com/office/drawing/2014/main" id="{C918FF8A-F077-4D76-84A4-FACA5EA59637}"/>
              </a:ext>
            </a:extLst>
          </p:cNvPr>
          <p:cNvSpPr txBox="1"/>
          <p:nvPr/>
        </p:nvSpPr>
        <p:spPr>
          <a:xfrm>
            <a:off x="4754879" y="5543550"/>
            <a:ext cx="4512945" cy="230832"/>
          </a:xfrm>
          <a:prstGeom prst="rect">
            <a:avLst/>
          </a:prstGeom>
          <a:noFill/>
        </p:spPr>
        <p:txBody>
          <a:bodyPr wrap="square" rtlCol="0">
            <a:spAutoFit/>
          </a:bodyPr>
          <a:lstStyle/>
          <a:p>
            <a:endParaRPr lang="en-IE" sz="900" dirty="0"/>
          </a:p>
        </p:txBody>
      </p:sp>
    </p:spTree>
    <p:extLst>
      <p:ext uri="{BB962C8B-B14F-4D97-AF65-F5344CB8AC3E}">
        <p14:creationId xmlns:p14="http://schemas.microsoft.com/office/powerpoint/2010/main" val="418275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CDC5-EA2C-4912-BA97-53D159DBB5DD}"/>
              </a:ext>
            </a:extLst>
          </p:cNvPr>
          <p:cNvSpPr>
            <a:spLocks noGrp="1"/>
          </p:cNvSpPr>
          <p:nvPr>
            <p:ph type="title"/>
          </p:nvPr>
        </p:nvSpPr>
        <p:spPr/>
        <p:txBody>
          <a:bodyPr/>
          <a:lstStyle/>
          <a:p>
            <a:r>
              <a:rPr lang="en-IE" dirty="0"/>
              <a:t>Our 2 Tutorial sessions involve:</a:t>
            </a:r>
          </a:p>
        </p:txBody>
      </p:sp>
      <p:sp>
        <p:nvSpPr>
          <p:cNvPr id="3" name="Content Placeholder 2">
            <a:extLst>
              <a:ext uri="{FF2B5EF4-FFF2-40B4-BE49-F238E27FC236}">
                <a16:creationId xmlns:a16="http://schemas.microsoft.com/office/drawing/2014/main" id="{044A2896-5A6A-4E32-8C84-95926834EC3D}"/>
              </a:ext>
            </a:extLst>
          </p:cNvPr>
          <p:cNvSpPr>
            <a:spLocks noGrp="1"/>
          </p:cNvSpPr>
          <p:nvPr>
            <p:ph idx="1"/>
          </p:nvPr>
        </p:nvSpPr>
        <p:spPr/>
        <p:txBody>
          <a:bodyPr>
            <a:normAutofit/>
          </a:bodyPr>
          <a:lstStyle/>
          <a:p>
            <a:pPr marL="742950" indent="-742950">
              <a:buAutoNum type="arabicPeriod"/>
            </a:pPr>
            <a:r>
              <a:rPr lang="en-IE" sz="4000" dirty="0">
                <a:solidFill>
                  <a:schemeClr val="accent2"/>
                </a:solidFill>
              </a:rPr>
              <a:t>Establishing a Study Routine</a:t>
            </a:r>
          </a:p>
          <a:p>
            <a:pPr marL="0" indent="0">
              <a:buNone/>
            </a:pPr>
            <a:endParaRPr lang="en-IE" sz="4000" dirty="0"/>
          </a:p>
          <a:p>
            <a:pPr marL="0" indent="0">
              <a:buNone/>
            </a:pPr>
            <a:r>
              <a:rPr lang="en-IE" sz="4000" dirty="0">
                <a:solidFill>
                  <a:schemeClr val="accent6"/>
                </a:solidFill>
              </a:rPr>
              <a:t>2.  Looking at one Memory Technique – 	</a:t>
            </a:r>
            <a:r>
              <a:rPr lang="en-IE" sz="4000" dirty="0"/>
              <a:t>					</a:t>
            </a:r>
            <a:r>
              <a:rPr lang="en-IE" sz="4000" dirty="0">
                <a:highlight>
                  <a:srgbClr val="FFFF00"/>
                </a:highlight>
              </a:rPr>
              <a:t>Flashcards</a:t>
            </a:r>
          </a:p>
          <a:p>
            <a:pPr marL="0" indent="0">
              <a:buNone/>
            </a:pPr>
            <a:endParaRPr lang="en-IE" dirty="0"/>
          </a:p>
          <a:p>
            <a:pPr marL="0" indent="0">
              <a:buNone/>
            </a:pPr>
            <a:r>
              <a:rPr lang="en-IE" sz="4000" dirty="0">
                <a:solidFill>
                  <a:srgbClr val="FF0000"/>
                </a:solidFill>
              </a:rPr>
              <a:t>3. Drawing up a Study Timetable</a:t>
            </a:r>
          </a:p>
          <a:p>
            <a:pPr marL="0" indent="0">
              <a:buNone/>
            </a:pPr>
            <a:endParaRPr lang="en-IE" sz="4000" dirty="0"/>
          </a:p>
          <a:p>
            <a:pPr marL="0" indent="0">
              <a:buNone/>
            </a:pPr>
            <a:endParaRPr lang="en-IE" sz="4000" dirty="0"/>
          </a:p>
          <a:p>
            <a:pPr marL="0" indent="0">
              <a:buNone/>
            </a:pPr>
            <a:endParaRPr lang="en-IE" sz="4000" dirty="0"/>
          </a:p>
        </p:txBody>
      </p:sp>
    </p:spTree>
    <p:extLst>
      <p:ext uri="{BB962C8B-B14F-4D97-AF65-F5344CB8AC3E}">
        <p14:creationId xmlns:p14="http://schemas.microsoft.com/office/powerpoint/2010/main" val="319653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2AF1-E222-40DD-9F03-4656491F70E7}"/>
              </a:ext>
            </a:extLst>
          </p:cNvPr>
          <p:cNvSpPr>
            <a:spLocks noGrp="1"/>
          </p:cNvSpPr>
          <p:nvPr>
            <p:ph type="title"/>
          </p:nvPr>
        </p:nvSpPr>
        <p:spPr/>
        <p:txBody>
          <a:bodyPr>
            <a:normAutofit/>
          </a:bodyPr>
          <a:lstStyle/>
          <a:p>
            <a:r>
              <a:rPr lang="en-IE" sz="3600" dirty="0">
                <a:solidFill>
                  <a:schemeClr val="accent2"/>
                </a:solidFill>
              </a:rPr>
              <a:t>1. Study Routine </a:t>
            </a:r>
            <a:br>
              <a:rPr lang="en-IE" sz="3600" dirty="0">
                <a:solidFill>
                  <a:schemeClr val="accent2"/>
                </a:solidFill>
              </a:rPr>
            </a:br>
            <a:r>
              <a:rPr lang="en-IE" sz="3600" dirty="0">
                <a:solidFill>
                  <a:schemeClr val="accent2"/>
                </a:solidFill>
              </a:rPr>
              <a:t>– Orange mini section in your journal </a:t>
            </a:r>
          </a:p>
        </p:txBody>
      </p:sp>
      <p:sp>
        <p:nvSpPr>
          <p:cNvPr id="3" name="Content Placeholder 2">
            <a:extLst>
              <a:ext uri="{FF2B5EF4-FFF2-40B4-BE49-F238E27FC236}">
                <a16:creationId xmlns:a16="http://schemas.microsoft.com/office/drawing/2014/main" id="{1A2E19D0-AADD-48C2-B7DE-2D71C7F4AB2F}"/>
              </a:ext>
            </a:extLst>
          </p:cNvPr>
          <p:cNvSpPr>
            <a:spLocks noGrp="1"/>
          </p:cNvSpPr>
          <p:nvPr>
            <p:ph idx="1"/>
          </p:nvPr>
        </p:nvSpPr>
        <p:spPr>
          <a:xfrm>
            <a:off x="838200" y="1849934"/>
            <a:ext cx="10515600" cy="4351338"/>
          </a:xfrm>
        </p:spPr>
        <p:txBody>
          <a:bodyPr>
            <a:normAutofit lnSpcReduction="10000"/>
          </a:bodyPr>
          <a:lstStyle/>
          <a:p>
            <a:pPr marL="0" indent="0">
              <a:buNone/>
            </a:pPr>
            <a:r>
              <a:rPr lang="en-IE" dirty="0"/>
              <a:t> </a:t>
            </a:r>
            <a:r>
              <a:rPr lang="en-IE" b="1" dirty="0"/>
              <a:t>To ensure Effective Study, the following factors are imperative:</a:t>
            </a:r>
          </a:p>
          <a:p>
            <a:pPr marL="0" indent="0">
              <a:buNone/>
            </a:pPr>
            <a:r>
              <a:rPr lang="en-IE" dirty="0"/>
              <a:t>1.Water – If you can’t think straight, Hydrate!</a:t>
            </a:r>
          </a:p>
          <a:p>
            <a:pPr marL="0" indent="0">
              <a:buNone/>
            </a:pPr>
            <a:r>
              <a:rPr lang="en-IE" dirty="0"/>
              <a:t>2.Foods – those that Fuel your Brain</a:t>
            </a:r>
          </a:p>
          <a:p>
            <a:pPr marL="0" indent="0">
              <a:buNone/>
            </a:pPr>
            <a:r>
              <a:rPr lang="en-IE" dirty="0"/>
              <a:t>3.Sleep – at least 8 hours at night</a:t>
            </a:r>
          </a:p>
          <a:p>
            <a:pPr marL="0" indent="0">
              <a:buNone/>
            </a:pPr>
            <a:r>
              <a:rPr lang="en-IE" dirty="0"/>
              <a:t>4.Regular breaks incorporated into your Study Timetable</a:t>
            </a:r>
          </a:p>
          <a:p>
            <a:pPr marL="0" indent="0">
              <a:buNone/>
            </a:pPr>
            <a:r>
              <a:rPr lang="en-IE" dirty="0"/>
              <a:t>5.Regular Exercise – It’s been scientifically proven! </a:t>
            </a:r>
          </a:p>
          <a:p>
            <a:pPr marL="0" indent="0">
              <a:buNone/>
            </a:pPr>
            <a:r>
              <a:rPr lang="en-IE" dirty="0"/>
              <a:t>			Eg. A quick, brisk walk </a:t>
            </a:r>
          </a:p>
          <a:p>
            <a:pPr marL="0" indent="0">
              <a:buNone/>
            </a:pPr>
            <a:r>
              <a:rPr lang="en-IE" dirty="0"/>
              <a:t>6. A Positive Mental Attitude – I Can Do this – Watch me!!</a:t>
            </a:r>
          </a:p>
          <a:p>
            <a:pPr marL="0" indent="0" algn="ctr">
              <a:buNone/>
            </a:pPr>
            <a:r>
              <a:rPr lang="en-IE" b="1" dirty="0"/>
              <a:t>All 6</a:t>
            </a:r>
            <a:r>
              <a:rPr lang="en-IE" dirty="0"/>
              <a:t> Factors are required </a:t>
            </a:r>
            <a:r>
              <a:rPr lang="en-IE" b="1" dirty="0"/>
              <a:t>collectively</a:t>
            </a:r>
            <a:r>
              <a:rPr lang="en-IE" dirty="0"/>
              <a:t>, to ensure </a:t>
            </a:r>
            <a:r>
              <a:rPr lang="en-IE" b="1" dirty="0"/>
              <a:t>Effective Study</a:t>
            </a:r>
            <a:r>
              <a:rPr lang="en-IE" dirty="0"/>
              <a:t>!</a:t>
            </a:r>
          </a:p>
        </p:txBody>
      </p:sp>
      <p:pic>
        <p:nvPicPr>
          <p:cNvPr id="5" name="Picture 4">
            <a:extLst>
              <a:ext uri="{FF2B5EF4-FFF2-40B4-BE49-F238E27FC236}">
                <a16:creationId xmlns:a16="http://schemas.microsoft.com/office/drawing/2014/main" id="{B8FB084F-C761-42BA-9AE4-22F4102B44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41454" y="2233206"/>
            <a:ext cx="787790" cy="745589"/>
          </a:xfrm>
          <a:prstGeom prst="rect">
            <a:avLst/>
          </a:prstGeom>
        </p:spPr>
      </p:pic>
      <p:pic>
        <p:nvPicPr>
          <p:cNvPr id="7" name="Picture 6">
            <a:extLst>
              <a:ext uri="{FF2B5EF4-FFF2-40B4-BE49-F238E27FC236}">
                <a16:creationId xmlns:a16="http://schemas.microsoft.com/office/drawing/2014/main" id="{62AA2305-03DD-484C-862C-3EC5A0E2E1E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42445" y="2132596"/>
            <a:ext cx="1322362" cy="1315329"/>
          </a:xfrm>
          <a:prstGeom prst="rect">
            <a:avLst/>
          </a:prstGeom>
        </p:spPr>
      </p:pic>
      <p:sp>
        <p:nvSpPr>
          <p:cNvPr id="8" name="TextBox 7">
            <a:extLst>
              <a:ext uri="{FF2B5EF4-FFF2-40B4-BE49-F238E27FC236}">
                <a16:creationId xmlns:a16="http://schemas.microsoft.com/office/drawing/2014/main" id="{50441322-672F-4900-8266-4A76C0A2796B}"/>
              </a:ext>
            </a:extLst>
          </p:cNvPr>
          <p:cNvSpPr txBox="1"/>
          <p:nvPr/>
        </p:nvSpPr>
        <p:spPr>
          <a:xfrm>
            <a:off x="8786446" y="3429001"/>
            <a:ext cx="1322362" cy="230832"/>
          </a:xfrm>
          <a:prstGeom prst="rect">
            <a:avLst/>
          </a:prstGeom>
          <a:noFill/>
        </p:spPr>
        <p:txBody>
          <a:bodyPr wrap="square" rtlCol="0">
            <a:spAutoFit/>
          </a:bodyPr>
          <a:lstStyle/>
          <a:p>
            <a:endParaRPr lang="en-IE" sz="900" dirty="0"/>
          </a:p>
        </p:txBody>
      </p:sp>
      <p:pic>
        <p:nvPicPr>
          <p:cNvPr id="10" name="Picture 9">
            <a:extLst>
              <a:ext uri="{FF2B5EF4-FFF2-40B4-BE49-F238E27FC236}">
                <a16:creationId xmlns:a16="http://schemas.microsoft.com/office/drawing/2014/main" id="{DD351835-C030-4A5F-BF0D-A6894F29694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096000" y="2978796"/>
            <a:ext cx="1445454" cy="681037"/>
          </a:xfrm>
          <a:prstGeom prst="rect">
            <a:avLst/>
          </a:prstGeom>
        </p:spPr>
      </p:pic>
      <p:sp>
        <p:nvSpPr>
          <p:cNvPr id="11" name="TextBox 10">
            <a:extLst>
              <a:ext uri="{FF2B5EF4-FFF2-40B4-BE49-F238E27FC236}">
                <a16:creationId xmlns:a16="http://schemas.microsoft.com/office/drawing/2014/main" id="{21E247DA-D8CD-4BA1-A73D-ADD07FB8AAE5}"/>
              </a:ext>
            </a:extLst>
          </p:cNvPr>
          <p:cNvSpPr txBox="1"/>
          <p:nvPr/>
        </p:nvSpPr>
        <p:spPr>
          <a:xfrm>
            <a:off x="5483290" y="3659834"/>
            <a:ext cx="2146852" cy="230832"/>
          </a:xfrm>
          <a:prstGeom prst="rect">
            <a:avLst/>
          </a:prstGeom>
          <a:noFill/>
        </p:spPr>
        <p:txBody>
          <a:bodyPr wrap="square" rtlCol="0">
            <a:spAutoFit/>
          </a:bodyPr>
          <a:lstStyle/>
          <a:p>
            <a:endParaRPr lang="en-IE" sz="900" dirty="0"/>
          </a:p>
        </p:txBody>
      </p:sp>
      <p:pic>
        <p:nvPicPr>
          <p:cNvPr id="13" name="Picture 12">
            <a:extLst>
              <a:ext uri="{FF2B5EF4-FFF2-40B4-BE49-F238E27FC236}">
                <a16:creationId xmlns:a16="http://schemas.microsoft.com/office/drawing/2014/main" id="{22B26E74-2C85-4878-BF45-6DD79C1A2E5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266132" y="3320356"/>
            <a:ext cx="1038518" cy="573630"/>
          </a:xfrm>
          <a:prstGeom prst="rect">
            <a:avLst/>
          </a:prstGeom>
        </p:spPr>
      </p:pic>
      <p:sp>
        <p:nvSpPr>
          <p:cNvPr id="14" name="TextBox 13">
            <a:extLst>
              <a:ext uri="{FF2B5EF4-FFF2-40B4-BE49-F238E27FC236}">
                <a16:creationId xmlns:a16="http://schemas.microsoft.com/office/drawing/2014/main" id="{2997B717-AFF7-44E2-8279-37272ED4D4AF}"/>
              </a:ext>
            </a:extLst>
          </p:cNvPr>
          <p:cNvSpPr txBox="1"/>
          <p:nvPr/>
        </p:nvSpPr>
        <p:spPr>
          <a:xfrm>
            <a:off x="8786446" y="4750347"/>
            <a:ext cx="1038518" cy="230832"/>
          </a:xfrm>
          <a:prstGeom prst="rect">
            <a:avLst/>
          </a:prstGeom>
          <a:noFill/>
        </p:spPr>
        <p:txBody>
          <a:bodyPr wrap="square" rtlCol="0">
            <a:spAutoFit/>
          </a:bodyPr>
          <a:lstStyle/>
          <a:p>
            <a:endParaRPr lang="en-IE" sz="900" dirty="0"/>
          </a:p>
        </p:txBody>
      </p:sp>
      <p:sp>
        <p:nvSpPr>
          <p:cNvPr id="17" name="TextBox 16">
            <a:extLst>
              <a:ext uri="{FF2B5EF4-FFF2-40B4-BE49-F238E27FC236}">
                <a16:creationId xmlns:a16="http://schemas.microsoft.com/office/drawing/2014/main" id="{603ED95E-7F75-4314-8B42-E88BB633EF78}"/>
              </a:ext>
            </a:extLst>
          </p:cNvPr>
          <p:cNvSpPr txBox="1"/>
          <p:nvPr/>
        </p:nvSpPr>
        <p:spPr>
          <a:xfrm>
            <a:off x="7553397" y="4853537"/>
            <a:ext cx="2555411" cy="230832"/>
          </a:xfrm>
          <a:prstGeom prst="rect">
            <a:avLst/>
          </a:prstGeom>
          <a:noFill/>
        </p:spPr>
        <p:txBody>
          <a:bodyPr wrap="square" rtlCol="0">
            <a:spAutoFit/>
          </a:bodyPr>
          <a:lstStyle/>
          <a:p>
            <a:endParaRPr lang="en-IE" sz="900" dirty="0"/>
          </a:p>
        </p:txBody>
      </p:sp>
      <p:pic>
        <p:nvPicPr>
          <p:cNvPr id="25" name="Picture 24">
            <a:extLst>
              <a:ext uri="{FF2B5EF4-FFF2-40B4-BE49-F238E27FC236}">
                <a16:creationId xmlns:a16="http://schemas.microsoft.com/office/drawing/2014/main" id="{3B8D3C1B-4BFA-446F-9280-F96A65A28FB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854480" y="3936399"/>
            <a:ext cx="1670945" cy="1325563"/>
          </a:xfrm>
          <a:prstGeom prst="rect">
            <a:avLst/>
          </a:prstGeom>
        </p:spPr>
      </p:pic>
      <p:pic>
        <p:nvPicPr>
          <p:cNvPr id="28" name="Picture 27">
            <a:extLst>
              <a:ext uri="{FF2B5EF4-FFF2-40B4-BE49-F238E27FC236}">
                <a16:creationId xmlns:a16="http://schemas.microsoft.com/office/drawing/2014/main" id="{B03F4E94-C5AB-446D-8C85-0F311650B03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8195344" y="4484444"/>
            <a:ext cx="1271515" cy="599925"/>
          </a:xfrm>
          <a:prstGeom prst="rect">
            <a:avLst/>
          </a:prstGeom>
        </p:spPr>
      </p:pic>
    </p:spTree>
    <p:extLst>
      <p:ext uri="{BB962C8B-B14F-4D97-AF65-F5344CB8AC3E}">
        <p14:creationId xmlns:p14="http://schemas.microsoft.com/office/powerpoint/2010/main" val="180787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additive="base">
                                        <p:cTn id="7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3">
                                            <p:txEl>
                                              <p:pRg st="8" end="8"/>
                                            </p:txEl>
                                          </p:spTgt>
                                        </p:tgtEl>
                                        <p:attrNameLst>
                                          <p:attrName>style.visibility</p:attrName>
                                        </p:attrNameLst>
                                      </p:cBhvr>
                                      <p:to>
                                        <p:strVal val="visible"/>
                                      </p:to>
                                    </p:set>
                                    <p:animEffect transition="in" filter="wipe(down)">
                                      <p:cBhvr>
                                        <p:cTn id="83" dur="580">
                                          <p:stCondLst>
                                            <p:cond delay="0"/>
                                          </p:stCondLst>
                                        </p:cTn>
                                        <p:tgtEl>
                                          <p:spTgt spid="3">
                                            <p:txEl>
                                              <p:pRg st="8" end="8"/>
                                            </p:txEl>
                                          </p:spTgt>
                                        </p:tgtEl>
                                      </p:cBhvr>
                                    </p:animEffect>
                                    <p:anim calcmode="lin" valueType="num">
                                      <p:cBhvr>
                                        <p:cTn id="8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8" end="8"/>
                                            </p:txEl>
                                          </p:spTgt>
                                        </p:tgtEl>
                                      </p:cBhvr>
                                      <p:to x="100000" y="60000"/>
                                    </p:animScale>
                                    <p:animScale>
                                      <p:cBhvr>
                                        <p:cTn id="90" dur="166" decel="50000">
                                          <p:stCondLst>
                                            <p:cond delay="676"/>
                                          </p:stCondLst>
                                        </p:cTn>
                                        <p:tgtEl>
                                          <p:spTgt spid="3">
                                            <p:txEl>
                                              <p:pRg st="8" end="8"/>
                                            </p:txEl>
                                          </p:spTgt>
                                        </p:tgtEl>
                                      </p:cBhvr>
                                      <p:to x="100000" y="100000"/>
                                    </p:animScale>
                                    <p:animScale>
                                      <p:cBhvr>
                                        <p:cTn id="91" dur="26">
                                          <p:stCondLst>
                                            <p:cond delay="1312"/>
                                          </p:stCondLst>
                                        </p:cTn>
                                        <p:tgtEl>
                                          <p:spTgt spid="3">
                                            <p:txEl>
                                              <p:pRg st="8" end="8"/>
                                            </p:txEl>
                                          </p:spTgt>
                                        </p:tgtEl>
                                      </p:cBhvr>
                                      <p:to x="100000" y="80000"/>
                                    </p:animScale>
                                    <p:animScale>
                                      <p:cBhvr>
                                        <p:cTn id="92" dur="166" decel="50000">
                                          <p:stCondLst>
                                            <p:cond delay="1338"/>
                                          </p:stCondLst>
                                        </p:cTn>
                                        <p:tgtEl>
                                          <p:spTgt spid="3">
                                            <p:txEl>
                                              <p:pRg st="8" end="8"/>
                                            </p:txEl>
                                          </p:spTgt>
                                        </p:tgtEl>
                                      </p:cBhvr>
                                      <p:to x="100000" y="100000"/>
                                    </p:animScale>
                                    <p:animScale>
                                      <p:cBhvr>
                                        <p:cTn id="93" dur="26">
                                          <p:stCondLst>
                                            <p:cond delay="1642"/>
                                          </p:stCondLst>
                                        </p:cTn>
                                        <p:tgtEl>
                                          <p:spTgt spid="3">
                                            <p:txEl>
                                              <p:pRg st="8" end="8"/>
                                            </p:txEl>
                                          </p:spTgt>
                                        </p:tgtEl>
                                      </p:cBhvr>
                                      <p:to x="100000" y="90000"/>
                                    </p:animScale>
                                    <p:animScale>
                                      <p:cBhvr>
                                        <p:cTn id="94" dur="166" decel="50000">
                                          <p:stCondLst>
                                            <p:cond delay="1668"/>
                                          </p:stCondLst>
                                        </p:cTn>
                                        <p:tgtEl>
                                          <p:spTgt spid="3">
                                            <p:txEl>
                                              <p:pRg st="8" end="8"/>
                                            </p:txEl>
                                          </p:spTgt>
                                        </p:tgtEl>
                                      </p:cBhvr>
                                      <p:to x="100000" y="100000"/>
                                    </p:animScale>
                                    <p:animScale>
                                      <p:cBhvr>
                                        <p:cTn id="95" dur="26">
                                          <p:stCondLst>
                                            <p:cond delay="1808"/>
                                          </p:stCondLst>
                                        </p:cTn>
                                        <p:tgtEl>
                                          <p:spTgt spid="3">
                                            <p:txEl>
                                              <p:pRg st="8" end="8"/>
                                            </p:txEl>
                                          </p:spTgt>
                                        </p:tgtEl>
                                      </p:cBhvr>
                                      <p:to x="100000" y="95000"/>
                                    </p:animScale>
                                    <p:animScale>
                                      <p:cBhvr>
                                        <p:cTn id="96"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D470-1658-4E86-9E48-70BB737D1ED1}"/>
              </a:ext>
            </a:extLst>
          </p:cNvPr>
          <p:cNvSpPr>
            <a:spLocks noGrp="1"/>
          </p:cNvSpPr>
          <p:nvPr>
            <p:ph type="title"/>
          </p:nvPr>
        </p:nvSpPr>
        <p:spPr/>
        <p:txBody>
          <a:bodyPr/>
          <a:lstStyle/>
          <a:p>
            <a:r>
              <a:rPr lang="en-IE" dirty="0">
                <a:solidFill>
                  <a:schemeClr val="accent2"/>
                </a:solidFill>
              </a:rPr>
              <a:t>1. STUDY ROUTINE </a:t>
            </a:r>
            <a:br>
              <a:rPr lang="en-IE" dirty="0">
                <a:solidFill>
                  <a:schemeClr val="accent2"/>
                </a:solidFill>
              </a:rPr>
            </a:br>
            <a:r>
              <a:rPr lang="en-IE" dirty="0">
                <a:solidFill>
                  <a:srgbClr val="FF0000"/>
                </a:solidFill>
              </a:rPr>
              <a:t>Your Place of Study should ALWAYS:</a:t>
            </a:r>
          </a:p>
        </p:txBody>
      </p:sp>
      <p:sp>
        <p:nvSpPr>
          <p:cNvPr id="3" name="Content Placeholder 2">
            <a:extLst>
              <a:ext uri="{FF2B5EF4-FFF2-40B4-BE49-F238E27FC236}">
                <a16:creationId xmlns:a16="http://schemas.microsoft.com/office/drawing/2014/main" id="{67039C8B-73B9-4A83-9AB5-174FE58F4D1B}"/>
              </a:ext>
            </a:extLst>
          </p:cNvPr>
          <p:cNvSpPr>
            <a:spLocks noGrp="1"/>
          </p:cNvSpPr>
          <p:nvPr>
            <p:ph idx="1"/>
          </p:nvPr>
        </p:nvSpPr>
        <p:spPr/>
        <p:txBody>
          <a:bodyPr>
            <a:normAutofit fontScale="55000" lnSpcReduction="20000"/>
          </a:bodyPr>
          <a:lstStyle/>
          <a:p>
            <a:r>
              <a:rPr lang="en-IE" sz="7400" dirty="0">
                <a:solidFill>
                  <a:srgbClr val="00B0F0"/>
                </a:solidFill>
              </a:rPr>
              <a:t>Be available to you</a:t>
            </a:r>
          </a:p>
          <a:p>
            <a:r>
              <a:rPr lang="en-IE" sz="7400" dirty="0">
                <a:solidFill>
                  <a:srgbClr val="00B0F0"/>
                </a:solidFill>
              </a:rPr>
              <a:t>Be free from interruptions &amp; distractions (Phones off and away)</a:t>
            </a:r>
          </a:p>
          <a:p>
            <a:r>
              <a:rPr lang="en-IE" sz="7400" dirty="0">
                <a:solidFill>
                  <a:srgbClr val="00B0F0"/>
                </a:solidFill>
              </a:rPr>
              <a:t>Have all of your books, copies &amp; papers on hand</a:t>
            </a:r>
          </a:p>
          <a:p>
            <a:r>
              <a:rPr lang="en-IE" sz="7400" dirty="0">
                <a:solidFill>
                  <a:srgbClr val="00B0F0"/>
                </a:solidFill>
              </a:rPr>
              <a:t>Have a large enough desk / table and chair</a:t>
            </a:r>
          </a:p>
          <a:p>
            <a:r>
              <a:rPr lang="en-IE" sz="7400" dirty="0">
                <a:solidFill>
                  <a:srgbClr val="00B0F0"/>
                </a:solidFill>
              </a:rPr>
              <a:t> Have enough light</a:t>
            </a:r>
          </a:p>
          <a:p>
            <a:r>
              <a:rPr lang="en-IE" sz="7400" dirty="0">
                <a:solidFill>
                  <a:srgbClr val="00B0F0"/>
                </a:solidFill>
              </a:rPr>
              <a:t>Be kept at a comfortable temperature</a:t>
            </a:r>
          </a:p>
        </p:txBody>
      </p:sp>
      <p:pic>
        <p:nvPicPr>
          <p:cNvPr id="5" name="Picture 4">
            <a:extLst>
              <a:ext uri="{FF2B5EF4-FFF2-40B4-BE49-F238E27FC236}">
                <a16:creationId xmlns:a16="http://schemas.microsoft.com/office/drawing/2014/main" id="{63986D98-9D21-4F9F-9BF7-AB97B67E2F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8495" y="573259"/>
            <a:ext cx="3095625" cy="1547812"/>
          </a:xfrm>
          <a:prstGeom prst="rect">
            <a:avLst/>
          </a:prstGeom>
        </p:spPr>
      </p:pic>
    </p:spTree>
    <p:extLst>
      <p:ext uri="{BB962C8B-B14F-4D97-AF65-F5344CB8AC3E}">
        <p14:creationId xmlns:p14="http://schemas.microsoft.com/office/powerpoint/2010/main" val="2017307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0787-7ACC-4721-817D-6109E8DC63E1}"/>
              </a:ext>
            </a:extLst>
          </p:cNvPr>
          <p:cNvSpPr>
            <a:spLocks noGrp="1"/>
          </p:cNvSpPr>
          <p:nvPr>
            <p:ph type="title"/>
          </p:nvPr>
        </p:nvSpPr>
        <p:spPr/>
        <p:txBody>
          <a:bodyPr/>
          <a:lstStyle/>
          <a:p>
            <a:r>
              <a:rPr lang="en-IE" dirty="0">
                <a:solidFill>
                  <a:srgbClr val="9A0033"/>
                </a:solidFill>
                <a:latin typeface="Calibri" panose="020F0502020204030204" pitchFamily="34" charset="0"/>
              </a:rPr>
              <a:t>6 Study Habits of Successful Students</a:t>
            </a:r>
            <a:br>
              <a:rPr lang="en-IE" dirty="0">
                <a:solidFill>
                  <a:srgbClr val="9A0033"/>
                </a:solidFill>
                <a:latin typeface="Calibri" panose="020F0502020204030204" pitchFamily="34" charset="0"/>
              </a:rPr>
            </a:br>
            <a:endParaRPr lang="en-IE" dirty="0"/>
          </a:p>
        </p:txBody>
      </p:sp>
      <p:sp>
        <p:nvSpPr>
          <p:cNvPr id="3" name="Content Placeholder 2">
            <a:extLst>
              <a:ext uri="{FF2B5EF4-FFF2-40B4-BE49-F238E27FC236}">
                <a16:creationId xmlns:a16="http://schemas.microsoft.com/office/drawing/2014/main" id="{F8CD7957-432B-467C-8476-1C1664641DCA}"/>
              </a:ext>
            </a:extLst>
          </p:cNvPr>
          <p:cNvSpPr>
            <a:spLocks noGrp="1"/>
          </p:cNvSpPr>
          <p:nvPr>
            <p:ph idx="1"/>
          </p:nvPr>
        </p:nvSpPr>
        <p:spPr>
          <a:xfrm>
            <a:off x="838200" y="1955409"/>
            <a:ext cx="9262403" cy="4221554"/>
          </a:xfrm>
        </p:spPr>
        <p:txBody>
          <a:bodyPr>
            <a:normAutofit/>
          </a:bodyPr>
          <a:lstStyle/>
          <a:p>
            <a:pPr marL="0" indent="0">
              <a:buNone/>
            </a:pPr>
            <a:endParaRPr lang="en-IE" dirty="0">
              <a:solidFill>
                <a:schemeClr val="accent1"/>
              </a:solidFill>
            </a:endParaRPr>
          </a:p>
          <a:p>
            <a:r>
              <a:rPr lang="en-IE" dirty="0">
                <a:solidFill>
                  <a:schemeClr val="accent1"/>
                </a:solidFill>
              </a:rPr>
              <a:t>• Plan specific times for studying</a:t>
            </a:r>
          </a:p>
          <a:p>
            <a:r>
              <a:rPr lang="en-IE" dirty="0">
                <a:solidFill>
                  <a:schemeClr val="accent1"/>
                </a:solidFill>
              </a:rPr>
              <a:t>• Set specific goals for your study time </a:t>
            </a:r>
          </a:p>
          <a:p>
            <a:r>
              <a:rPr lang="en-IE" dirty="0">
                <a:solidFill>
                  <a:schemeClr val="accent1"/>
                </a:solidFill>
              </a:rPr>
              <a:t>• Start studying when planned</a:t>
            </a:r>
          </a:p>
          <a:p>
            <a:r>
              <a:rPr lang="en-IE" dirty="0">
                <a:solidFill>
                  <a:schemeClr val="accent1"/>
                </a:solidFill>
              </a:rPr>
              <a:t>• Work on the most difficult material first</a:t>
            </a:r>
          </a:p>
          <a:p>
            <a:r>
              <a:rPr lang="en-IE" dirty="0">
                <a:solidFill>
                  <a:schemeClr val="accent1"/>
                </a:solidFill>
              </a:rPr>
              <a:t>• Eliminate distractions during study time</a:t>
            </a:r>
          </a:p>
          <a:p>
            <a:r>
              <a:rPr lang="en-IE" dirty="0">
                <a:solidFill>
                  <a:schemeClr val="accent1"/>
                </a:solidFill>
              </a:rPr>
              <a:t>• Review and revise work over the weekends</a:t>
            </a:r>
          </a:p>
          <a:p>
            <a:endParaRPr lang="en-IE" dirty="0">
              <a:solidFill>
                <a:schemeClr val="accent1"/>
              </a:solidFill>
            </a:endParaRPr>
          </a:p>
          <a:p>
            <a:endParaRPr lang="en-IE" dirty="0">
              <a:solidFill>
                <a:schemeClr val="accent1"/>
              </a:solidFill>
            </a:endParaRPr>
          </a:p>
        </p:txBody>
      </p:sp>
      <p:pic>
        <p:nvPicPr>
          <p:cNvPr id="5" name="Picture 4">
            <a:extLst>
              <a:ext uri="{FF2B5EF4-FFF2-40B4-BE49-F238E27FC236}">
                <a16:creationId xmlns:a16="http://schemas.microsoft.com/office/drawing/2014/main" id="{65235373-8224-4A76-ACCB-8DF3B9849A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93741" y="957546"/>
            <a:ext cx="4198037" cy="3051746"/>
          </a:xfrm>
          <a:prstGeom prst="rect">
            <a:avLst/>
          </a:prstGeom>
        </p:spPr>
      </p:pic>
    </p:spTree>
    <p:extLst>
      <p:ext uri="{BB962C8B-B14F-4D97-AF65-F5344CB8AC3E}">
        <p14:creationId xmlns:p14="http://schemas.microsoft.com/office/powerpoint/2010/main" val="306482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C576-19A9-4034-8FB1-723E79044986}"/>
              </a:ext>
            </a:extLst>
          </p:cNvPr>
          <p:cNvSpPr>
            <a:spLocks noGrp="1"/>
          </p:cNvSpPr>
          <p:nvPr>
            <p:ph type="title"/>
          </p:nvPr>
        </p:nvSpPr>
        <p:spPr/>
        <p:txBody>
          <a:bodyPr/>
          <a:lstStyle/>
          <a:p>
            <a:r>
              <a:rPr lang="en-IE" dirty="0"/>
              <a:t>2.</a:t>
            </a:r>
            <a:r>
              <a:rPr lang="en-IE" dirty="0">
                <a:solidFill>
                  <a:srgbClr val="00B050"/>
                </a:solidFill>
              </a:rPr>
              <a:t> Memory Technique </a:t>
            </a:r>
            <a:r>
              <a:rPr lang="en-IE" dirty="0"/>
              <a:t>– </a:t>
            </a:r>
            <a:r>
              <a:rPr lang="en-IE" dirty="0">
                <a:highlight>
                  <a:srgbClr val="FFFF00"/>
                </a:highlight>
              </a:rPr>
              <a:t>Flash cards</a:t>
            </a:r>
          </a:p>
        </p:txBody>
      </p:sp>
      <p:sp>
        <p:nvSpPr>
          <p:cNvPr id="3" name="Content Placeholder 2">
            <a:extLst>
              <a:ext uri="{FF2B5EF4-FFF2-40B4-BE49-F238E27FC236}">
                <a16:creationId xmlns:a16="http://schemas.microsoft.com/office/drawing/2014/main" id="{140330C7-972E-4145-B488-1CB4CAF85D72}"/>
              </a:ext>
            </a:extLst>
          </p:cNvPr>
          <p:cNvSpPr>
            <a:spLocks noGrp="1"/>
          </p:cNvSpPr>
          <p:nvPr>
            <p:ph idx="1"/>
          </p:nvPr>
        </p:nvSpPr>
        <p:spPr>
          <a:xfrm>
            <a:off x="838200" y="1690688"/>
            <a:ext cx="10515600" cy="4486275"/>
          </a:xfrm>
        </p:spPr>
        <p:txBody>
          <a:bodyPr>
            <a:normAutofit fontScale="85000" lnSpcReduction="20000"/>
          </a:bodyPr>
          <a:lstStyle/>
          <a:p>
            <a:r>
              <a:rPr lang="en-IE" dirty="0"/>
              <a:t>Flashcards are a very useful tool in learning or remembering information such as: Vocabulary Words and Meanings, Maths Formulae, History Facts, Geography Terms, Science Diagrams and Correct Spellings or Words for Languages etc.</a:t>
            </a:r>
          </a:p>
          <a:p>
            <a:r>
              <a:rPr lang="en-IE" dirty="0">
                <a:solidFill>
                  <a:schemeClr val="accent1"/>
                </a:solidFill>
              </a:rPr>
              <a:t>You don’t need to buy expensive cards to create your flash cards, check out Dealz and Tesco. There are also Apps online that will create them for you, if you prefer to print than handwrite your own.</a:t>
            </a:r>
          </a:p>
          <a:p>
            <a:r>
              <a:rPr lang="en-IE" dirty="0">
                <a:solidFill>
                  <a:srgbClr val="FF0000"/>
                </a:solidFill>
              </a:rPr>
              <a:t>Flash cards help you self-assess. You are basically testing yourself, and if you don’t know the answer, well it’s on the back of you card! Ask parents/guardians to test</a:t>
            </a:r>
            <a:r>
              <a:rPr lang="en-IE" dirty="0"/>
              <a:t> </a:t>
            </a:r>
            <a:r>
              <a:rPr lang="en-IE" dirty="0">
                <a:solidFill>
                  <a:srgbClr val="FF0000"/>
                </a:solidFill>
              </a:rPr>
              <a:t>you too.</a:t>
            </a:r>
          </a:p>
          <a:p>
            <a:pPr marL="0" indent="0">
              <a:buNone/>
            </a:pPr>
            <a:r>
              <a:rPr lang="en-IE" b="1" dirty="0"/>
              <a:t>TIP: </a:t>
            </a:r>
            <a:r>
              <a:rPr lang="en-IE" dirty="0"/>
              <a:t>Have a few empty containers to store your cards, or elastic bands to keep them together. </a:t>
            </a:r>
          </a:p>
          <a:p>
            <a:pPr marL="0" indent="0" algn="ctr">
              <a:buNone/>
            </a:pPr>
            <a:r>
              <a:rPr lang="en-IE" b="1" dirty="0">
                <a:solidFill>
                  <a:srgbClr val="FF0000"/>
                </a:solidFill>
                <a:highlight>
                  <a:srgbClr val="FFFF00"/>
                </a:highlight>
              </a:rPr>
              <a:t>Effective Use of Flash Cards = Colour code your cards by subject or topic</a:t>
            </a:r>
          </a:p>
          <a:p>
            <a:pPr marL="0" indent="0" algn="ctr">
              <a:buNone/>
            </a:pPr>
            <a:r>
              <a:rPr lang="en-IE" b="1" dirty="0">
                <a:solidFill>
                  <a:srgbClr val="FF0000"/>
                </a:solidFill>
                <a:highlight>
                  <a:srgbClr val="FFFF00"/>
                </a:highlight>
              </a:rPr>
              <a:t> </a:t>
            </a:r>
          </a:p>
          <a:p>
            <a:pPr marL="0" indent="0" algn="ctr">
              <a:buNone/>
            </a:pPr>
            <a:r>
              <a:rPr lang="en-IE" dirty="0">
                <a:solidFill>
                  <a:srgbClr val="FF0000"/>
                </a:solidFill>
              </a:rPr>
              <a:t>If you are a member of </a:t>
            </a:r>
            <a:r>
              <a:rPr lang="en-IE" dirty="0" err="1">
                <a:solidFill>
                  <a:srgbClr val="FF0000"/>
                </a:solidFill>
              </a:rPr>
              <a:t>Studyclix</a:t>
            </a:r>
            <a:r>
              <a:rPr lang="en-IE" dirty="0">
                <a:solidFill>
                  <a:srgbClr val="FF0000"/>
                </a:solidFill>
              </a:rPr>
              <a:t>, they now have flashcards ready to print for you </a:t>
            </a:r>
          </a:p>
          <a:p>
            <a:endParaRPr lang="en-IE" dirty="0"/>
          </a:p>
        </p:txBody>
      </p:sp>
    </p:spTree>
    <p:extLst>
      <p:ext uri="{BB962C8B-B14F-4D97-AF65-F5344CB8AC3E}">
        <p14:creationId xmlns:p14="http://schemas.microsoft.com/office/powerpoint/2010/main" val="303446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0" dur="5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34BD-3D41-454F-8D1E-A9DAFD21D523}"/>
              </a:ext>
            </a:extLst>
          </p:cNvPr>
          <p:cNvSpPr>
            <a:spLocks noGrp="1"/>
          </p:cNvSpPr>
          <p:nvPr>
            <p:ph type="title"/>
          </p:nvPr>
        </p:nvSpPr>
        <p:spPr/>
        <p:txBody>
          <a:bodyPr/>
          <a:lstStyle/>
          <a:p>
            <a:r>
              <a:rPr lang="en-IE" dirty="0">
                <a:solidFill>
                  <a:schemeClr val="accent6"/>
                </a:solidFill>
              </a:rPr>
              <a:t>2. Example of a Flash Card</a:t>
            </a:r>
          </a:p>
        </p:txBody>
      </p:sp>
      <p:sp>
        <p:nvSpPr>
          <p:cNvPr id="3" name="Content Placeholder 2">
            <a:extLst>
              <a:ext uri="{FF2B5EF4-FFF2-40B4-BE49-F238E27FC236}">
                <a16:creationId xmlns:a16="http://schemas.microsoft.com/office/drawing/2014/main" id="{2A5A5C7B-4721-4808-A6C7-2698C18E9BDF}"/>
              </a:ext>
            </a:extLst>
          </p:cNvPr>
          <p:cNvSpPr>
            <a:spLocks noGrp="1"/>
          </p:cNvSpPr>
          <p:nvPr>
            <p:ph idx="1"/>
          </p:nvPr>
        </p:nvSpPr>
        <p:spPr>
          <a:xfrm>
            <a:off x="838200" y="1298713"/>
            <a:ext cx="10515600" cy="4878250"/>
          </a:xfrm>
        </p:spPr>
        <p:txBody>
          <a:bodyPr>
            <a:normAutofit/>
          </a:bodyPr>
          <a:lstStyle/>
          <a:p>
            <a:pPr marL="0" indent="0">
              <a:buNone/>
            </a:pPr>
            <a:r>
              <a:rPr lang="en-IE" sz="1800" dirty="0"/>
              <a:t> Diagram on front with numbered labels.</a:t>
            </a:r>
          </a:p>
          <a:p>
            <a:pPr marL="0" indent="0">
              <a:buNone/>
            </a:pPr>
            <a:r>
              <a:rPr lang="en-IE" sz="1800" dirty="0"/>
              <a:t>Test yourself to see how many you know.</a:t>
            </a:r>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r>
              <a:rPr lang="en-IE" sz="1800" dirty="0"/>
              <a:t>Solutions on the back in one quick flick!</a:t>
            </a:r>
          </a:p>
        </p:txBody>
      </p:sp>
      <p:pic>
        <p:nvPicPr>
          <p:cNvPr id="4" name="Picture 3">
            <a:extLst>
              <a:ext uri="{FF2B5EF4-FFF2-40B4-BE49-F238E27FC236}">
                <a16:creationId xmlns:a16="http://schemas.microsoft.com/office/drawing/2014/main" id="{7EA29B1E-8B2F-4618-8783-47DE0806A1B3}"/>
              </a:ext>
            </a:extLst>
          </p:cNvPr>
          <p:cNvPicPr>
            <a:picLocks noChangeAspect="1"/>
          </p:cNvPicPr>
          <p:nvPr/>
        </p:nvPicPr>
        <p:blipFill>
          <a:blip r:embed="rId2"/>
          <a:stretch>
            <a:fillRect/>
          </a:stretch>
        </p:blipFill>
        <p:spPr>
          <a:xfrm>
            <a:off x="5168349" y="1690688"/>
            <a:ext cx="5595514" cy="4693029"/>
          </a:xfrm>
          <a:prstGeom prst="rect">
            <a:avLst/>
          </a:prstGeom>
        </p:spPr>
      </p:pic>
    </p:spTree>
    <p:extLst>
      <p:ext uri="{BB962C8B-B14F-4D97-AF65-F5344CB8AC3E}">
        <p14:creationId xmlns:p14="http://schemas.microsoft.com/office/powerpoint/2010/main" val="403363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E139-F30A-4331-821A-40E0E4C5C58A}"/>
              </a:ext>
            </a:extLst>
          </p:cNvPr>
          <p:cNvSpPr>
            <a:spLocks noGrp="1"/>
          </p:cNvSpPr>
          <p:nvPr>
            <p:ph type="title"/>
          </p:nvPr>
        </p:nvSpPr>
        <p:spPr/>
        <p:txBody>
          <a:bodyPr/>
          <a:lstStyle/>
          <a:p>
            <a:r>
              <a:rPr lang="en-IE" dirty="0">
                <a:solidFill>
                  <a:srgbClr val="FF0000"/>
                </a:solidFill>
              </a:rPr>
              <a:t>3. Time Management</a:t>
            </a:r>
          </a:p>
        </p:txBody>
      </p:sp>
      <p:sp>
        <p:nvSpPr>
          <p:cNvPr id="3" name="Content Placeholder 2">
            <a:extLst>
              <a:ext uri="{FF2B5EF4-FFF2-40B4-BE49-F238E27FC236}">
                <a16:creationId xmlns:a16="http://schemas.microsoft.com/office/drawing/2014/main" id="{3D8FFFF7-6BF7-4E4A-BD00-7D0B1D18DF6B}"/>
              </a:ext>
            </a:extLst>
          </p:cNvPr>
          <p:cNvSpPr>
            <a:spLocks noGrp="1"/>
          </p:cNvSpPr>
          <p:nvPr>
            <p:ph idx="1"/>
          </p:nvPr>
        </p:nvSpPr>
        <p:spPr/>
        <p:txBody>
          <a:bodyPr/>
          <a:lstStyle/>
          <a:p>
            <a:r>
              <a:rPr lang="en-IE" dirty="0"/>
              <a:t>A Study Timetable should include specific subject targets – not just the name of the subject</a:t>
            </a:r>
          </a:p>
          <a:p>
            <a:pPr marL="0" indent="0">
              <a:buNone/>
            </a:pPr>
            <a:endParaRPr lang="en-IE" dirty="0"/>
          </a:p>
          <a:p>
            <a:pPr marL="0" indent="0">
              <a:buNone/>
            </a:pPr>
            <a:r>
              <a:rPr lang="en-IE" dirty="0"/>
              <a:t>Geography</a:t>
            </a:r>
          </a:p>
          <a:p>
            <a:pPr marL="0" indent="0">
              <a:buNone/>
            </a:pPr>
            <a:endParaRPr lang="en-IE" dirty="0"/>
          </a:p>
          <a:p>
            <a:pPr marL="0" indent="0">
              <a:buNone/>
            </a:pPr>
            <a:endParaRPr lang="en-IE" dirty="0"/>
          </a:p>
          <a:p>
            <a:pPr marL="0" indent="0">
              <a:buNone/>
            </a:pPr>
            <a:r>
              <a:rPr lang="en-IE" dirty="0"/>
              <a:t>  Geography</a:t>
            </a:r>
          </a:p>
          <a:p>
            <a:pPr marL="0" indent="0">
              <a:buNone/>
            </a:pPr>
            <a:r>
              <a:rPr lang="en-IE" dirty="0"/>
              <a:t>	Volcano Formation   </a:t>
            </a:r>
          </a:p>
          <a:p>
            <a:pPr marL="0" indent="0">
              <a:buNone/>
            </a:pPr>
            <a:endParaRPr lang="en-IE" dirty="0"/>
          </a:p>
        </p:txBody>
      </p:sp>
      <p:pic>
        <p:nvPicPr>
          <p:cNvPr id="5" name="Picture 4">
            <a:extLst>
              <a:ext uri="{FF2B5EF4-FFF2-40B4-BE49-F238E27FC236}">
                <a16:creationId xmlns:a16="http://schemas.microsoft.com/office/drawing/2014/main" id="{A90C65AE-7F7B-4F08-AC32-0B008D7134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20837" y="3004756"/>
            <a:ext cx="1616905" cy="996538"/>
          </a:xfrm>
          <a:prstGeom prst="rect">
            <a:avLst/>
          </a:prstGeom>
        </p:spPr>
      </p:pic>
      <p:pic>
        <p:nvPicPr>
          <p:cNvPr id="8" name="Picture 7">
            <a:extLst>
              <a:ext uri="{FF2B5EF4-FFF2-40B4-BE49-F238E27FC236}">
                <a16:creationId xmlns:a16="http://schemas.microsoft.com/office/drawing/2014/main" id="{8297055C-CA96-414A-B0FB-5B6EA9DFDA6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00026" y="4001294"/>
            <a:ext cx="1762761" cy="2017466"/>
          </a:xfrm>
          <a:prstGeom prst="rect">
            <a:avLst/>
          </a:prstGeom>
        </p:spPr>
      </p:pic>
    </p:spTree>
    <p:extLst>
      <p:ext uri="{BB962C8B-B14F-4D97-AF65-F5344CB8AC3E}">
        <p14:creationId xmlns:p14="http://schemas.microsoft.com/office/powerpoint/2010/main" val="1246571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2896</TotalTime>
  <Words>683</Words>
  <Application>Microsoft Office PowerPoint</Application>
  <PresentationFormat>Widescreen</PresentationFormat>
  <Paragraphs>238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Lucida Handwriting</vt:lpstr>
      <vt:lpstr>Times New Roman</vt:lpstr>
      <vt:lpstr>Office Theme</vt:lpstr>
      <vt:lpstr>Effective Study Skills</vt:lpstr>
      <vt:lpstr>Week 1 &amp; 2 of Effective Study Skills</vt:lpstr>
      <vt:lpstr>Our 2 Tutorial sessions involve:</vt:lpstr>
      <vt:lpstr>1. Study Routine  – Orange mini section in your journal </vt:lpstr>
      <vt:lpstr>1. STUDY ROUTINE  Your Place of Study should ALWAYS:</vt:lpstr>
      <vt:lpstr>6 Study Habits of Successful Students </vt:lpstr>
      <vt:lpstr>2. Memory Technique – Flash cards</vt:lpstr>
      <vt:lpstr>2. Example of a Flash Card</vt:lpstr>
      <vt:lpstr>3. Time Management</vt:lpstr>
      <vt:lpstr>Ensure you schedule the following into your Study Timetable:</vt:lpstr>
      <vt:lpstr>Sample Template for Weekly Study Timetable –  As you can see it’s also unfinished! Note Study ends before10pm</vt:lpstr>
      <vt:lpstr>Over To YOU….</vt:lpstr>
      <vt:lpstr>Reminder: Christmas Exams commence      December 17th, 2018* *for most year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Skills</dc:title>
  <dc:creator>Dearbhail Dowling</dc:creator>
  <cp:lastModifiedBy>Dearbhail Dowling</cp:lastModifiedBy>
  <cp:revision>34</cp:revision>
  <dcterms:created xsi:type="dcterms:W3CDTF">2018-11-01T17:20:04Z</dcterms:created>
  <dcterms:modified xsi:type="dcterms:W3CDTF">2018-11-24T15:23:57Z</dcterms:modified>
</cp:coreProperties>
</file>